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9" r:id="rId4"/>
  </p:sldMasterIdLst>
  <p:sldIdLst>
    <p:sldId id="256" r:id="rId5"/>
    <p:sldId id="258" r:id="rId6"/>
    <p:sldId id="259" r:id="rId7"/>
    <p:sldId id="260" r:id="rId8"/>
    <p:sldId id="261" r:id="rId9"/>
    <p:sldId id="262" r:id="rId10"/>
    <p:sldId id="268" r:id="rId11"/>
    <p:sldId id="269" r:id="rId12"/>
    <p:sldId id="267" r:id="rId13"/>
    <p:sldId id="270" r:id="rId14"/>
    <p:sldId id="271" r:id="rId15"/>
    <p:sldId id="272" r:id="rId16"/>
    <p:sldId id="273" r:id="rId17"/>
    <p:sldId id="275" r:id="rId18"/>
    <p:sldId id="274" r:id="rId19"/>
    <p:sldId id="278" r:id="rId20"/>
    <p:sldId id="277" r:id="rId21"/>
    <p:sldId id="279" r:id="rId22"/>
    <p:sldId id="276" r:id="rId23"/>
    <p:sldId id="280" r:id="rId24"/>
    <p:sldId id="281" r:id="rId25"/>
    <p:sldId id="282" r:id="rId26"/>
    <p:sldId id="283" r:id="rId27"/>
    <p:sldId id="28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90"/>
    <p:restoredTop sz="94674"/>
  </p:normalViewPr>
  <p:slideViewPr>
    <p:cSldViewPr snapToGrid="0" snapToObjects="1">
      <p:cViewPr varScale="1">
        <p:scale>
          <a:sx n="81" d="100"/>
          <a:sy n="81" d="100"/>
        </p:scale>
        <p:origin x="25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 Placeholder 5"/>
          <p:cNvSpPr>
            <a:spLocks noGrp="1"/>
          </p:cNvSpPr>
          <p:nvPr>
            <p:ph type="body" sz="quarter" idx="10" hasCustomPrompt="1"/>
          </p:nvPr>
        </p:nvSpPr>
        <p:spPr>
          <a:xfrm>
            <a:off x="6659444" y="3027971"/>
            <a:ext cx="4978908" cy="1650381"/>
          </a:xfrm>
          <a:prstGeom prst="rect">
            <a:avLst/>
          </a:prstGeom>
        </p:spPr>
        <p:txBody>
          <a:bodyPr lIns="0">
            <a:normAutofit/>
          </a:bodyPr>
          <a:lstStyle>
            <a:lvl1pPr marL="0" indent="0" algn="r">
              <a:buNone/>
              <a:defRPr sz="2100" b="0" i="0">
                <a:solidFill>
                  <a:schemeClr val="bg1"/>
                </a:solidFill>
                <a:latin typeface="Georgia" charset="0"/>
                <a:ea typeface="Georgia" charset="0"/>
                <a:cs typeface="Georgia" charset="0"/>
              </a:defRPr>
            </a:lvl1pPr>
          </a:lstStyle>
          <a:p>
            <a:pPr lvl="0"/>
            <a:r>
              <a:rPr lang="en-US" dirty="0"/>
              <a:t>Sub-topic</a:t>
            </a:r>
          </a:p>
        </p:txBody>
      </p:sp>
      <p:sp>
        <p:nvSpPr>
          <p:cNvPr id="10" name="Title 1"/>
          <p:cNvSpPr>
            <a:spLocks noGrp="1"/>
          </p:cNvSpPr>
          <p:nvPr>
            <p:ph type="ctrTitle" hasCustomPrompt="1"/>
          </p:nvPr>
        </p:nvSpPr>
        <p:spPr>
          <a:xfrm>
            <a:off x="4386470" y="549946"/>
            <a:ext cx="7251882" cy="2386584"/>
          </a:xfrm>
          <a:prstGeom prst="rect">
            <a:avLst/>
          </a:prstGeom>
          <a:ln>
            <a:noFill/>
          </a:ln>
        </p:spPr>
        <p:txBody>
          <a:bodyPr lIns="0" anchor="b" anchorCtr="0">
            <a:normAutofit/>
          </a:bodyPr>
          <a:lstStyle>
            <a:lvl1pPr algn="r">
              <a:lnSpc>
                <a:spcPts val="4350"/>
              </a:lnSpc>
              <a:defRPr sz="5000" b="1" i="0" cap="all"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spTree>
    <p:extLst>
      <p:ext uri="{BB962C8B-B14F-4D97-AF65-F5344CB8AC3E}">
        <p14:creationId xmlns:p14="http://schemas.microsoft.com/office/powerpoint/2010/main" val="1859829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2" name="Picture Placeholder 2"/>
          <p:cNvSpPr>
            <a:spLocks noGrp="1" noChangeAspect="1"/>
          </p:cNvSpPr>
          <p:nvPr>
            <p:ph type="pic" idx="13"/>
          </p:nvPr>
        </p:nvSpPr>
        <p:spPr>
          <a:xfrm>
            <a:off x="0" y="848139"/>
            <a:ext cx="12192000" cy="6009860"/>
          </a:xfrm>
          <a:prstGeom prst="rect">
            <a:avLst/>
          </a:prstGeom>
          <a:solidFill>
            <a:schemeClr val="accent6"/>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
            <a:ext cx="12192000" cy="1301496"/>
          </a:xfrm>
          <a:prstGeom prst="rect">
            <a:avLst/>
          </a:prstGeom>
        </p:spPr>
      </p:pic>
    </p:spTree>
    <p:extLst>
      <p:ext uri="{BB962C8B-B14F-4D97-AF65-F5344CB8AC3E}">
        <p14:creationId xmlns:p14="http://schemas.microsoft.com/office/powerpoint/2010/main" val="1071584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Chart Placeholder 2"/>
          <p:cNvSpPr>
            <a:spLocks noGrp="1"/>
          </p:cNvSpPr>
          <p:nvPr>
            <p:ph type="chart" sz="quarter" idx="16"/>
          </p:nvPr>
        </p:nvSpPr>
        <p:spPr>
          <a:xfrm>
            <a:off x="5313408" y="1320800"/>
            <a:ext cx="4791075" cy="4465639"/>
          </a:xfrm>
          <a:prstGeom prst="rect">
            <a:avLst/>
          </a:prstGeom>
          <a:solidFill>
            <a:schemeClr val="accent6"/>
          </a:solidFill>
          <a:ln>
            <a:noFill/>
          </a:ln>
        </p:spPr>
        <p:style>
          <a:lnRef idx="1">
            <a:schemeClr val="accent3"/>
          </a:lnRef>
          <a:fillRef idx="2">
            <a:schemeClr val="accent3"/>
          </a:fillRef>
          <a:effectRef idx="1">
            <a:schemeClr val="accent3"/>
          </a:effectRef>
          <a:fontRef idx="none"/>
        </p:style>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200" baseline="0">
                <a:solidFill>
                  <a:schemeClr val="bg1"/>
                </a:solidFill>
                <a:latin typeface="Arial" charset="0"/>
                <a:ea typeface="Arial" charset="0"/>
                <a:cs typeface="Arial" charset="0"/>
              </a:defRPr>
            </a:lvl1pPr>
          </a:lstStyle>
          <a:p>
            <a:endParaRPr lang="en-US" dirty="0"/>
          </a:p>
          <a:p>
            <a:r>
              <a:rPr lang="en-US" dirty="0"/>
              <a:t>Drag chart to placeholder or click icon to add chart</a:t>
            </a:r>
          </a:p>
          <a:p>
            <a:endParaRPr lang="en-US" dirty="0"/>
          </a:p>
        </p:txBody>
      </p:sp>
      <p:sp>
        <p:nvSpPr>
          <p:cNvPr id="3" name="Title 3"/>
          <p:cNvSpPr>
            <a:spLocks noGrp="1"/>
          </p:cNvSpPr>
          <p:nvPr>
            <p:ph type="title" hasCustomPrompt="1"/>
          </p:nvPr>
        </p:nvSpPr>
        <p:spPr>
          <a:xfrm>
            <a:off x="1916269" y="1371600"/>
            <a:ext cx="320149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
        <p:nvSpPr>
          <p:cNvPr id="4" name="Text Placeholder 2"/>
          <p:cNvSpPr>
            <a:spLocks noGrp="1"/>
          </p:cNvSpPr>
          <p:nvPr>
            <p:ph type="body" idx="1" hasCustomPrompt="1"/>
          </p:nvPr>
        </p:nvSpPr>
        <p:spPr>
          <a:xfrm>
            <a:off x="1916270" y="2194560"/>
            <a:ext cx="3001899" cy="2768327"/>
          </a:xfrm>
          <a:prstGeom prst="rect">
            <a:avLst/>
          </a:prstGeom>
        </p:spPr>
        <p:txBody>
          <a:bodyPr>
            <a:noAutofit/>
          </a:bodyPr>
          <a:lstStyle>
            <a:lvl1pPr marL="0" indent="0">
              <a:lnSpc>
                <a:spcPts val="1950"/>
              </a:lnSpc>
              <a:buNone/>
              <a:defRPr sz="1350" b="0" i="0" spc="-38" baseline="0">
                <a:solidFill>
                  <a:schemeClr val="accent6"/>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Tree>
    <p:extLst>
      <p:ext uri="{BB962C8B-B14F-4D97-AF65-F5344CB8AC3E}">
        <p14:creationId xmlns:p14="http://schemas.microsoft.com/office/powerpoint/2010/main" val="121836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 Placeholder 5"/>
          <p:cNvSpPr>
            <a:spLocks noGrp="1"/>
          </p:cNvSpPr>
          <p:nvPr>
            <p:ph type="body" sz="quarter" idx="10" hasCustomPrompt="1"/>
          </p:nvPr>
        </p:nvSpPr>
        <p:spPr>
          <a:xfrm>
            <a:off x="6659443" y="3929309"/>
            <a:ext cx="4978908" cy="1650381"/>
          </a:xfrm>
          <a:prstGeom prst="rect">
            <a:avLst/>
          </a:prstGeom>
        </p:spPr>
        <p:txBody>
          <a:bodyPr lIns="0">
            <a:normAutofit/>
          </a:bodyPr>
          <a:lstStyle>
            <a:lvl1pPr marL="0" indent="0" algn="r">
              <a:buNone/>
              <a:defRPr sz="2100" b="0" i="0">
                <a:solidFill>
                  <a:schemeClr val="bg1"/>
                </a:solidFill>
                <a:latin typeface="Georgia" charset="0"/>
                <a:ea typeface="Georgia" charset="0"/>
                <a:cs typeface="Georgia" charset="0"/>
              </a:defRPr>
            </a:lvl1pPr>
          </a:lstStyle>
          <a:p>
            <a:pPr lvl="0"/>
            <a:r>
              <a:rPr lang="en-US" dirty="0"/>
              <a:t>Section Title</a:t>
            </a:r>
          </a:p>
        </p:txBody>
      </p:sp>
      <p:sp>
        <p:nvSpPr>
          <p:cNvPr id="11" name="Title 1"/>
          <p:cNvSpPr>
            <a:spLocks noGrp="1"/>
          </p:cNvSpPr>
          <p:nvPr>
            <p:ph type="ctrTitle" hasCustomPrompt="1"/>
          </p:nvPr>
        </p:nvSpPr>
        <p:spPr>
          <a:xfrm>
            <a:off x="6659443" y="1451284"/>
            <a:ext cx="4978908" cy="2386584"/>
          </a:xfrm>
          <a:prstGeom prst="rect">
            <a:avLst/>
          </a:prstGeom>
          <a:ln>
            <a:noFill/>
          </a:ln>
        </p:spPr>
        <p:txBody>
          <a:bodyPr lIns="0" anchor="b" anchorCtr="0">
            <a:normAutofit/>
          </a:bodyPr>
          <a:lstStyle>
            <a:lvl1pPr algn="r">
              <a:lnSpc>
                <a:spcPts val="4350"/>
              </a:lnSpc>
              <a:defRPr sz="5000" b="1" i="0" cap="all" baseline="0">
                <a:solidFill>
                  <a:schemeClr val="bg1"/>
                </a:solidFill>
                <a:latin typeface="Arial" charset="0"/>
                <a:ea typeface="Arial" charset="0"/>
                <a:cs typeface="Arial" charset="0"/>
              </a:defRPr>
            </a:lvl1pPr>
          </a:lstStyle>
          <a:p>
            <a:r>
              <a:rPr lang="en-US" dirty="0"/>
              <a:t>Divider</a:t>
            </a:r>
            <a:br>
              <a:rPr lang="en-US" dirty="0"/>
            </a:br>
            <a:r>
              <a:rPr lang="en-US" dirty="0"/>
              <a:t>Slide</a:t>
            </a:r>
          </a:p>
        </p:txBody>
      </p:sp>
    </p:spTree>
    <p:extLst>
      <p:ext uri="{BB962C8B-B14F-4D97-AF65-F5344CB8AC3E}">
        <p14:creationId xmlns:p14="http://schemas.microsoft.com/office/powerpoint/2010/main" val="1536932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8515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8" name="Text Placeholder 2"/>
          <p:cNvSpPr>
            <a:spLocks noGrp="1"/>
          </p:cNvSpPr>
          <p:nvPr>
            <p:ph type="body" idx="1" hasCustomPrompt="1"/>
          </p:nvPr>
        </p:nvSpPr>
        <p:spPr>
          <a:xfrm>
            <a:off x="1920240" y="2194560"/>
            <a:ext cx="4802124" cy="3790483"/>
          </a:xfrm>
          <a:prstGeom prst="rect">
            <a:avLst/>
          </a:prstGeom>
        </p:spPr>
        <p:txBody>
          <a:bodyPr>
            <a:noAutofit/>
          </a:bodyPr>
          <a:lstStyle>
            <a:lvl1pPr marL="0" indent="0">
              <a:lnSpc>
                <a:spcPts val="1950"/>
              </a:lnSpc>
              <a:buNone/>
              <a:defRPr sz="1350" b="0" i="0" spc="-38" baseline="0">
                <a:solidFill>
                  <a:schemeClr val="accent6"/>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a:t>Em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9" name="Title 3"/>
          <p:cNvSpPr>
            <a:spLocks noGrp="1"/>
          </p:cNvSpPr>
          <p:nvPr>
            <p:ph type="title" hasCustomPrompt="1"/>
          </p:nvPr>
        </p:nvSpPr>
        <p:spPr>
          <a:xfrm>
            <a:off x="1920240" y="1371600"/>
            <a:ext cx="7886700" cy="716084"/>
          </a:xfrm>
          <a:prstGeom prst="rect">
            <a:avLst/>
          </a:prstGeom>
        </p:spPr>
        <p:txBody>
          <a:bodyPr anchor="b">
            <a:normAutofit/>
          </a:bodyPr>
          <a:lstStyle>
            <a:lvl1pPr>
              <a:lnSpc>
                <a:spcPct val="80000"/>
              </a:lnSpc>
              <a:defRPr sz="2700">
                <a:solidFill>
                  <a:schemeClr val="tx1"/>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1423238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0" name="Text Placeholder 2"/>
          <p:cNvSpPr>
            <a:spLocks noGrp="1"/>
          </p:cNvSpPr>
          <p:nvPr>
            <p:ph type="body" idx="10" hasCustomPrompt="1"/>
          </p:nvPr>
        </p:nvSpPr>
        <p:spPr>
          <a:xfrm>
            <a:off x="1920240" y="2194560"/>
            <a:ext cx="3134815" cy="3511409"/>
          </a:xfrm>
          <a:prstGeom prst="rect">
            <a:avLst/>
          </a:prstGeom>
        </p:spPr>
        <p:txBody>
          <a:bodyPr>
            <a:noAutofit/>
          </a:bodyPr>
          <a:lstStyle>
            <a:lvl1pPr marL="0" indent="0">
              <a:lnSpc>
                <a:spcPts val="1950"/>
              </a:lnSpc>
              <a:buNone/>
              <a:defRPr sz="1350" b="0" i="0" spc="-38" baseline="0">
                <a:solidFill>
                  <a:schemeClr val="accent6"/>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p:txBody>
      </p:sp>
      <p:sp>
        <p:nvSpPr>
          <p:cNvPr id="11" name="Text Placeholder 2"/>
          <p:cNvSpPr>
            <a:spLocks noGrp="1"/>
          </p:cNvSpPr>
          <p:nvPr>
            <p:ph type="body" idx="11" hasCustomPrompt="1"/>
          </p:nvPr>
        </p:nvSpPr>
        <p:spPr>
          <a:xfrm>
            <a:off x="5248010" y="2194560"/>
            <a:ext cx="3134815" cy="3511409"/>
          </a:xfrm>
          <a:prstGeom prst="rect">
            <a:avLst/>
          </a:prstGeom>
        </p:spPr>
        <p:txBody>
          <a:bodyPr>
            <a:noAutofit/>
          </a:bodyPr>
          <a:lstStyle>
            <a:lvl1pPr marL="0" indent="0">
              <a:lnSpc>
                <a:spcPts val="1950"/>
              </a:lnSpc>
              <a:buNone/>
              <a:defRPr sz="1350" b="0" i="0" spc="-38" baseline="0">
                <a:solidFill>
                  <a:schemeClr val="accent6"/>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err="1"/>
              <a:t>Etiam</a:t>
            </a:r>
            <a:r>
              <a:rPr lang="en-US" dirty="0"/>
              <a:t> </a:t>
            </a:r>
            <a:r>
              <a:rPr lang="en-US" dirty="0" err="1"/>
              <a:t>molestie</a:t>
            </a:r>
            <a:r>
              <a:rPr lang="en-US" dirty="0"/>
              <a:t> </a:t>
            </a:r>
            <a:r>
              <a:rPr lang="en-US" dirty="0" err="1"/>
              <a:t>velit</a:t>
            </a:r>
            <a:r>
              <a:rPr lang="en-US" dirty="0"/>
              <a:t> vitae dolor </a:t>
            </a:r>
            <a:r>
              <a:rPr lang="en-US" dirty="0" err="1"/>
              <a:t>euismod</a:t>
            </a:r>
            <a:r>
              <a:rPr lang="en-US" dirty="0"/>
              <a:t>, sit </a:t>
            </a:r>
            <a:r>
              <a:rPr lang="en-US" dirty="0" err="1"/>
              <a:t>amet</a:t>
            </a:r>
            <a:r>
              <a:rPr lang="en-US" dirty="0"/>
              <a:t> </a:t>
            </a:r>
            <a:r>
              <a:rPr lang="en-US" dirty="0" err="1"/>
              <a:t>finibus</a:t>
            </a:r>
            <a:r>
              <a:rPr lang="en-US" dirty="0"/>
              <a:t> </a:t>
            </a:r>
            <a:r>
              <a:rPr lang="en-US" dirty="0" err="1"/>
              <a:t>risus</a:t>
            </a:r>
            <a:r>
              <a:rPr lang="en-US" dirty="0"/>
              <a:t> </a:t>
            </a:r>
            <a:r>
              <a:rPr lang="en-US" dirty="0" err="1"/>
              <a:t>mattis</a:t>
            </a:r>
            <a:r>
              <a:rPr lang="en-US" dirty="0"/>
              <a:t>. In </a:t>
            </a:r>
            <a:r>
              <a:rPr lang="en-US" dirty="0" err="1"/>
              <a:t>ornare</a:t>
            </a:r>
            <a:r>
              <a:rPr lang="en-US" dirty="0"/>
              <a:t> convallis </a:t>
            </a:r>
            <a:r>
              <a:rPr lang="en-US" dirty="0" err="1"/>
              <a:t>velit</a:t>
            </a:r>
            <a:r>
              <a:rPr lang="en-US" dirty="0"/>
              <a:t> vitae cursus. Integer </a:t>
            </a:r>
            <a:r>
              <a:rPr lang="en-US" dirty="0" err="1"/>
              <a:t>egestas</a:t>
            </a:r>
            <a:r>
              <a:rPr lang="en-US" dirty="0"/>
              <a:t> sit </a:t>
            </a:r>
            <a:r>
              <a:rPr lang="en-US" dirty="0" err="1"/>
              <a:t>amet</a:t>
            </a:r>
            <a:r>
              <a:rPr lang="en-US" dirty="0"/>
              <a:t> mi </a:t>
            </a:r>
            <a:r>
              <a:rPr lang="en-US" dirty="0" err="1"/>
              <a:t>vehicula</a:t>
            </a:r>
            <a:r>
              <a:rPr lang="en-US" dirty="0"/>
              <a:t> </a:t>
            </a:r>
            <a:r>
              <a:rPr lang="en-US" dirty="0" err="1"/>
              <a:t>sollicitudin</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a:t>
            </a:r>
          </a:p>
        </p:txBody>
      </p:sp>
      <p:sp>
        <p:nvSpPr>
          <p:cNvPr id="12" name="Title 3"/>
          <p:cNvSpPr>
            <a:spLocks noGrp="1"/>
          </p:cNvSpPr>
          <p:nvPr>
            <p:ph type="title" hasCustomPrompt="1"/>
          </p:nvPr>
        </p:nvSpPr>
        <p:spPr>
          <a:xfrm>
            <a:off x="1920240" y="1371600"/>
            <a:ext cx="78867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1690558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6" name="Text Placeholder 2"/>
          <p:cNvSpPr>
            <a:spLocks noGrp="1"/>
          </p:cNvSpPr>
          <p:nvPr>
            <p:ph type="body" idx="10" hasCustomPrompt="1"/>
          </p:nvPr>
        </p:nvSpPr>
        <p:spPr>
          <a:xfrm>
            <a:off x="1920240" y="2194560"/>
            <a:ext cx="6418318" cy="3732425"/>
          </a:xfrm>
          <a:prstGeom prst="rect">
            <a:avLst/>
          </a:prstGeom>
        </p:spPr>
        <p:txBody>
          <a:bodyPr lIns="182880" rIns="182880">
            <a:noAutofit/>
          </a:bodyPr>
          <a:lstStyle>
            <a:lvl1pPr marL="342900" marR="0" indent="-304800" algn="l" defTabSz="685800" rtl="0" eaLnBrk="1" fontAlgn="auto" latinLnBrk="0" hangingPunct="1">
              <a:lnSpc>
                <a:spcPts val="1950"/>
              </a:lnSpc>
              <a:spcBef>
                <a:spcPts val="750"/>
              </a:spcBef>
              <a:spcAft>
                <a:spcPts val="0"/>
              </a:spcAft>
              <a:buClr>
                <a:srgbClr val="005BBB"/>
              </a:buClr>
              <a:buSzPct val="109000"/>
              <a:buFont typeface="Arial" charset="0"/>
              <a:buChar char="•"/>
              <a:tabLst/>
              <a:defRPr sz="1500" b="0" i="0" spc="-38" baseline="0">
                <a:solidFill>
                  <a:schemeClr val="accent6"/>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r>
              <a:rPr lang="en-US" dirty="0" err="1"/>
              <a:t>Quisque</a:t>
            </a:r>
            <a:r>
              <a:rPr lang="en-US" dirty="0"/>
              <a:t> ac </a:t>
            </a:r>
            <a:r>
              <a:rPr lang="en-US" dirty="0" err="1"/>
              <a:t>orci</a:t>
            </a:r>
            <a:r>
              <a:rPr lang="en-US" dirty="0"/>
              <a:t> in </a:t>
            </a:r>
            <a:r>
              <a:rPr lang="en-US" dirty="0" err="1"/>
              <a:t>turpis</a:t>
            </a:r>
            <a:r>
              <a:rPr lang="en-US" dirty="0"/>
              <a:t> </a:t>
            </a:r>
            <a:r>
              <a:rPr lang="en-US" dirty="0" err="1"/>
              <a:t>dapibus</a:t>
            </a:r>
            <a:r>
              <a:rPr lang="en-US" dirty="0"/>
              <a:t> </a:t>
            </a:r>
            <a:r>
              <a:rPr lang="en-US" dirty="0" err="1"/>
              <a:t>sagittis</a:t>
            </a:r>
            <a:r>
              <a:rPr lang="en-US" dirty="0"/>
              <a:t>.</a:t>
            </a:r>
          </a:p>
          <a:p>
            <a:r>
              <a:rPr lang="en-US" dirty="0" err="1"/>
              <a:t>Donec</a:t>
            </a:r>
            <a:r>
              <a:rPr lang="en-US" dirty="0"/>
              <a:t> vitae </a:t>
            </a:r>
            <a:r>
              <a:rPr lang="en-US" dirty="0" err="1"/>
              <a:t>justo</a:t>
            </a:r>
            <a:r>
              <a:rPr lang="en-US" dirty="0"/>
              <a:t> et </a:t>
            </a:r>
            <a:r>
              <a:rPr lang="en-US" dirty="0" err="1"/>
              <a:t>neque</a:t>
            </a:r>
            <a:r>
              <a:rPr lang="en-US" dirty="0"/>
              <a:t> </a:t>
            </a:r>
            <a:r>
              <a:rPr lang="en-US" dirty="0" err="1"/>
              <a:t>mollis</a:t>
            </a:r>
            <a:r>
              <a:rPr lang="en-US" dirty="0"/>
              <a:t> </a:t>
            </a:r>
            <a:r>
              <a:rPr lang="en-US" dirty="0" err="1"/>
              <a:t>consectetur</a:t>
            </a:r>
            <a:r>
              <a:rPr lang="en-US" dirty="0"/>
              <a:t>.</a:t>
            </a:r>
          </a:p>
          <a:p>
            <a:r>
              <a:rPr lang="en-US" dirty="0" err="1"/>
              <a:t>Etiam</a:t>
            </a:r>
            <a:r>
              <a:rPr lang="en-US" dirty="0"/>
              <a:t> </a:t>
            </a:r>
            <a:r>
              <a:rPr lang="en-US" dirty="0" err="1"/>
              <a:t>aliquet</a:t>
            </a:r>
            <a:r>
              <a:rPr lang="en-US" dirty="0"/>
              <a:t> ex </a:t>
            </a:r>
            <a:r>
              <a:rPr lang="en-US" dirty="0" err="1"/>
              <a:t>sed</a:t>
            </a:r>
            <a:r>
              <a:rPr lang="en-US" dirty="0"/>
              <a:t> </a:t>
            </a:r>
            <a:r>
              <a:rPr lang="en-US" dirty="0" err="1"/>
              <a:t>bibendum</a:t>
            </a:r>
            <a:r>
              <a:rPr lang="en-US" dirty="0"/>
              <a:t> </a:t>
            </a:r>
            <a:r>
              <a:rPr lang="en-US" dirty="0" err="1"/>
              <a:t>consequat</a:t>
            </a:r>
            <a:r>
              <a:rPr lang="en-US" dirty="0"/>
              <a:t>.</a:t>
            </a:r>
          </a:p>
          <a:p>
            <a:r>
              <a:rPr lang="en-US" dirty="0" err="1"/>
              <a:t>Cras</a:t>
            </a:r>
            <a:r>
              <a:rPr lang="en-US" dirty="0"/>
              <a:t> </a:t>
            </a:r>
            <a:r>
              <a:rPr lang="en-US" dirty="0" err="1"/>
              <a:t>lacinia</a:t>
            </a:r>
            <a:r>
              <a:rPr lang="en-US" dirty="0"/>
              <a:t> </a:t>
            </a:r>
            <a:r>
              <a:rPr lang="en-US" dirty="0" err="1"/>
              <a:t>est</a:t>
            </a:r>
            <a:r>
              <a:rPr lang="en-US" dirty="0"/>
              <a:t> ac </a:t>
            </a:r>
            <a:r>
              <a:rPr lang="en-US" dirty="0" err="1"/>
              <a:t>elit</a:t>
            </a:r>
            <a:r>
              <a:rPr lang="en-US" dirty="0"/>
              <a:t> </a:t>
            </a:r>
            <a:r>
              <a:rPr lang="en-US" dirty="0" err="1"/>
              <a:t>dignissim</a:t>
            </a:r>
            <a:r>
              <a:rPr lang="en-US" dirty="0"/>
              <a:t> </a:t>
            </a:r>
            <a:r>
              <a:rPr lang="en-US" dirty="0" err="1"/>
              <a:t>varius</a:t>
            </a:r>
            <a:r>
              <a:rPr lang="en-US" dirty="0"/>
              <a:t>.</a:t>
            </a:r>
          </a:p>
          <a:p>
            <a:r>
              <a:rPr lang="en-US" dirty="0" err="1"/>
              <a:t>Duis</a:t>
            </a:r>
            <a:r>
              <a:rPr lang="en-US" dirty="0"/>
              <a:t> sit </a:t>
            </a:r>
            <a:r>
              <a:rPr lang="en-US" dirty="0" err="1"/>
              <a:t>amet</a:t>
            </a:r>
            <a:r>
              <a:rPr lang="en-US" dirty="0"/>
              <a:t> </a:t>
            </a:r>
            <a:r>
              <a:rPr lang="en-US" dirty="0" err="1"/>
              <a:t>odio</a:t>
            </a:r>
            <a:r>
              <a:rPr lang="en-US" dirty="0"/>
              <a:t> </a:t>
            </a:r>
            <a:r>
              <a:rPr lang="en-US" dirty="0" err="1"/>
              <a:t>facilisis</a:t>
            </a:r>
            <a:r>
              <a:rPr lang="en-US" dirty="0"/>
              <a:t> </a:t>
            </a:r>
            <a:r>
              <a:rPr lang="en-US" dirty="0" err="1"/>
              <a:t>turpis</a:t>
            </a:r>
            <a:r>
              <a:rPr lang="en-US" dirty="0"/>
              <a:t> </a:t>
            </a:r>
            <a:r>
              <a:rPr lang="en-US" dirty="0" err="1"/>
              <a:t>sodales</a:t>
            </a:r>
            <a:r>
              <a:rPr lang="en-US" dirty="0"/>
              <a:t> </a:t>
            </a:r>
            <a:r>
              <a:rPr lang="en-US" dirty="0" err="1"/>
              <a:t>placerat</a:t>
            </a:r>
            <a:r>
              <a:rPr lang="en-US" dirty="0"/>
              <a:t>.</a:t>
            </a:r>
          </a:p>
          <a:p>
            <a:r>
              <a:rPr lang="en-US" dirty="0"/>
              <a:t>Justo et neque odio facilisis turpis </a:t>
            </a:r>
            <a:r>
              <a:rPr lang="en-US" dirty="0" err="1"/>
              <a:t>sodales</a:t>
            </a:r>
            <a:r>
              <a:rPr lang="en-US" dirty="0"/>
              <a:t> placerat.</a:t>
            </a:r>
          </a:p>
        </p:txBody>
      </p:sp>
      <p:sp>
        <p:nvSpPr>
          <p:cNvPr id="7" name="Title 3"/>
          <p:cNvSpPr>
            <a:spLocks noGrp="1"/>
          </p:cNvSpPr>
          <p:nvPr>
            <p:ph type="title" hasCustomPrompt="1"/>
          </p:nvPr>
        </p:nvSpPr>
        <p:spPr>
          <a:xfrm>
            <a:off x="1920240" y="1371600"/>
            <a:ext cx="78867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2011320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Level Bulleted List">
    <p:spTree>
      <p:nvGrpSpPr>
        <p:cNvPr id="1" name=""/>
        <p:cNvGrpSpPr/>
        <p:nvPr/>
      </p:nvGrpSpPr>
      <p:grpSpPr>
        <a:xfrm>
          <a:off x="0" y="0"/>
          <a:ext cx="0" cy="0"/>
          <a:chOff x="0" y="0"/>
          <a:chExt cx="0" cy="0"/>
        </a:xfrm>
      </p:grpSpPr>
      <p:sp>
        <p:nvSpPr>
          <p:cNvPr id="5" name="Title 3"/>
          <p:cNvSpPr>
            <a:spLocks noGrp="1"/>
          </p:cNvSpPr>
          <p:nvPr>
            <p:ph type="title" hasCustomPrompt="1"/>
          </p:nvPr>
        </p:nvSpPr>
        <p:spPr>
          <a:xfrm>
            <a:off x="1920240" y="1371600"/>
            <a:ext cx="78867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
        <p:nvSpPr>
          <p:cNvPr id="6" name="Content Placeholder 6"/>
          <p:cNvSpPr>
            <a:spLocks noGrp="1"/>
          </p:cNvSpPr>
          <p:nvPr>
            <p:ph sz="quarter" idx="10" hasCustomPrompt="1"/>
          </p:nvPr>
        </p:nvSpPr>
        <p:spPr>
          <a:xfrm>
            <a:off x="1920240" y="2194560"/>
            <a:ext cx="7259240" cy="3848100"/>
          </a:xfrm>
          <a:prstGeom prst="rect">
            <a:avLst/>
          </a:prstGeom>
        </p:spPr>
        <p:txBody>
          <a:bodyPr/>
          <a:lstStyle>
            <a:lvl1pPr marL="0" indent="0">
              <a:lnSpc>
                <a:spcPts val="1725"/>
              </a:lnSpc>
              <a:buClr>
                <a:srgbClr val="005BBB"/>
              </a:buClr>
              <a:buFontTx/>
              <a:buNone/>
              <a:defRPr sz="1600" b="1">
                <a:solidFill>
                  <a:schemeClr val="accent4"/>
                </a:solidFill>
                <a:latin typeface="Arial" charset="0"/>
                <a:ea typeface="Arial" charset="0"/>
                <a:cs typeface="Arial" charset="0"/>
              </a:defRPr>
            </a:lvl1pPr>
            <a:lvl2pPr marL="552450" indent="-209550">
              <a:lnSpc>
                <a:spcPts val="1725"/>
              </a:lnSpc>
              <a:buClr>
                <a:srgbClr val="005BBB"/>
              </a:buClr>
              <a:buFont typeface="Arial" charset="0"/>
              <a:buChar char="•"/>
              <a:tabLst/>
              <a:defRPr sz="1500">
                <a:solidFill>
                  <a:schemeClr val="accent6"/>
                </a:solidFill>
                <a:latin typeface="Arial" charset="0"/>
                <a:ea typeface="Arial" charset="0"/>
                <a:cs typeface="Arial" charset="0"/>
              </a:defRPr>
            </a:lvl2pPr>
            <a:lvl3pPr marL="857250" marR="0" indent="-171450" algn="l" defTabSz="685800" rtl="0" eaLnBrk="1" fontAlgn="auto" latinLnBrk="0" hangingPunct="1">
              <a:lnSpc>
                <a:spcPts val="1725"/>
              </a:lnSpc>
              <a:spcBef>
                <a:spcPts val="375"/>
              </a:spcBef>
              <a:spcAft>
                <a:spcPts val="0"/>
              </a:spcAft>
              <a:buClr>
                <a:srgbClr val="005BBB"/>
              </a:buClr>
              <a:buSzTx/>
              <a:buFont typeface="LucidaGrande" charset="0"/>
              <a:buChar char="-"/>
              <a:tabLst>
                <a:tab pos="857250" algn="l"/>
              </a:tabLst>
              <a:defRPr sz="1500">
                <a:solidFill>
                  <a:schemeClr val="accent6"/>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a:t>Third level</a:t>
            </a:r>
          </a:p>
          <a:p>
            <a:pPr lvl="0"/>
            <a:r>
              <a:rPr lang="en-US" dirty="0"/>
              <a:t>CLICK TO EDIT MASTER TEXT STYLES</a:t>
            </a:r>
          </a:p>
          <a:p>
            <a:pPr lvl="1"/>
            <a:r>
              <a:rPr lang="en-US" dirty="0"/>
              <a:t>Second level text </a:t>
            </a:r>
          </a:p>
          <a:p>
            <a:pPr lvl="2"/>
            <a:r>
              <a:rPr lang="en-US" dirty="0"/>
              <a:t>Third level</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a:t>Third level</a:t>
            </a:r>
          </a:p>
        </p:txBody>
      </p:sp>
    </p:spTree>
    <p:extLst>
      <p:ext uri="{BB962C8B-B14F-4D97-AF65-F5344CB8AC3E}">
        <p14:creationId xmlns:p14="http://schemas.microsoft.com/office/powerpoint/2010/main" val="719320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Picture Placeholder 2"/>
          <p:cNvSpPr>
            <a:spLocks noGrp="1" noChangeAspect="1"/>
          </p:cNvSpPr>
          <p:nvPr>
            <p:ph type="pic" idx="13"/>
          </p:nvPr>
        </p:nvSpPr>
        <p:spPr>
          <a:xfrm>
            <a:off x="6871924" y="862149"/>
            <a:ext cx="5320076" cy="5995851"/>
          </a:xfrm>
          <a:prstGeom prst="rect">
            <a:avLst/>
          </a:prstGeom>
          <a:solidFill>
            <a:schemeClr val="accent6"/>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9" name="Title 3"/>
          <p:cNvSpPr>
            <a:spLocks noGrp="1"/>
          </p:cNvSpPr>
          <p:nvPr>
            <p:ph type="title" hasCustomPrompt="1"/>
          </p:nvPr>
        </p:nvSpPr>
        <p:spPr>
          <a:xfrm>
            <a:off x="1920239" y="1371600"/>
            <a:ext cx="4402183"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
        <p:nvSpPr>
          <p:cNvPr id="10" name="Text Placeholder 2"/>
          <p:cNvSpPr>
            <a:spLocks noGrp="1"/>
          </p:cNvSpPr>
          <p:nvPr>
            <p:ph type="body" idx="1" hasCustomPrompt="1"/>
          </p:nvPr>
        </p:nvSpPr>
        <p:spPr>
          <a:xfrm>
            <a:off x="1920240" y="2194560"/>
            <a:ext cx="4402182" cy="2768327"/>
          </a:xfrm>
          <a:prstGeom prst="rect">
            <a:avLst/>
          </a:prstGeom>
        </p:spPr>
        <p:txBody>
          <a:bodyPr>
            <a:noAutofit/>
          </a:bodyPr>
          <a:lstStyle>
            <a:lvl1pPr marL="0" indent="0">
              <a:lnSpc>
                <a:spcPts val="1950"/>
              </a:lnSpc>
              <a:buNone/>
              <a:defRPr sz="1350" b="0" i="0" spc="-38" baseline="0">
                <a:solidFill>
                  <a:schemeClr val="accent6"/>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Tree>
    <p:extLst>
      <p:ext uri="{BB962C8B-B14F-4D97-AF65-F5344CB8AC3E}">
        <p14:creationId xmlns:p14="http://schemas.microsoft.com/office/powerpoint/2010/main" val="1437707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8" name="Picture Placeholder 2"/>
          <p:cNvSpPr>
            <a:spLocks noGrp="1" noChangeAspect="1"/>
          </p:cNvSpPr>
          <p:nvPr>
            <p:ph type="pic" idx="13"/>
          </p:nvPr>
        </p:nvSpPr>
        <p:spPr>
          <a:xfrm>
            <a:off x="6883973" y="862149"/>
            <a:ext cx="5308027" cy="3139453"/>
          </a:xfrm>
          <a:prstGeom prst="rect">
            <a:avLst/>
          </a:prstGeom>
          <a:solidFill>
            <a:schemeClr val="accent6"/>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9" name="Title 3"/>
          <p:cNvSpPr>
            <a:spLocks noGrp="1"/>
          </p:cNvSpPr>
          <p:nvPr>
            <p:ph type="title" hasCustomPrompt="1"/>
          </p:nvPr>
        </p:nvSpPr>
        <p:spPr>
          <a:xfrm>
            <a:off x="1920240" y="1371600"/>
            <a:ext cx="320149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
        <p:nvSpPr>
          <p:cNvPr id="10" name="Picture Placeholder 2"/>
          <p:cNvSpPr>
            <a:spLocks noGrp="1" noChangeAspect="1"/>
          </p:cNvSpPr>
          <p:nvPr>
            <p:ph type="pic" idx="14"/>
          </p:nvPr>
        </p:nvSpPr>
        <p:spPr>
          <a:xfrm>
            <a:off x="6883972" y="4000500"/>
            <a:ext cx="2701892" cy="2857500"/>
          </a:xfrm>
          <a:prstGeom prst="rect">
            <a:avLst/>
          </a:prstGeom>
          <a:solidFill>
            <a:schemeClr val="accent6"/>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11" name="Picture Placeholder 2"/>
          <p:cNvSpPr>
            <a:spLocks noGrp="1" noChangeAspect="1"/>
          </p:cNvSpPr>
          <p:nvPr>
            <p:ph type="pic" idx="15"/>
          </p:nvPr>
        </p:nvSpPr>
        <p:spPr>
          <a:xfrm>
            <a:off x="9573816" y="4000500"/>
            <a:ext cx="2618184" cy="2857500"/>
          </a:xfrm>
          <a:prstGeom prst="rect">
            <a:avLst/>
          </a:prstGeom>
          <a:solidFill>
            <a:schemeClr val="accent6"/>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12" name="Text Placeholder 2"/>
          <p:cNvSpPr>
            <a:spLocks noGrp="1"/>
          </p:cNvSpPr>
          <p:nvPr>
            <p:ph type="body" idx="1" hasCustomPrompt="1"/>
          </p:nvPr>
        </p:nvSpPr>
        <p:spPr>
          <a:xfrm>
            <a:off x="1920240" y="2194560"/>
            <a:ext cx="3001899" cy="2768327"/>
          </a:xfrm>
          <a:prstGeom prst="rect">
            <a:avLst/>
          </a:prstGeom>
        </p:spPr>
        <p:txBody>
          <a:bodyPr>
            <a:noAutofit/>
          </a:bodyPr>
          <a:lstStyle>
            <a:lvl1pPr marL="0" indent="0">
              <a:lnSpc>
                <a:spcPts val="1950"/>
              </a:lnSpc>
              <a:buNone/>
              <a:defRPr sz="1350" b="0" i="0" spc="-38" baseline="0">
                <a:solidFill>
                  <a:schemeClr val="accent6"/>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Tree>
    <p:extLst>
      <p:ext uri="{BB962C8B-B14F-4D97-AF65-F5344CB8AC3E}">
        <p14:creationId xmlns:p14="http://schemas.microsoft.com/office/powerpoint/2010/main" val="58914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3252"/>
            <a:ext cx="12192000" cy="6858000"/>
          </a:xfrm>
          <a:prstGeom prst="rect">
            <a:avLst/>
          </a:prstGeom>
        </p:spPr>
      </p:pic>
      <p:sp>
        <p:nvSpPr>
          <p:cNvPr id="10" name="Text Placeholder 11"/>
          <p:cNvSpPr>
            <a:spLocks noGrp="1"/>
          </p:cNvSpPr>
          <p:nvPr>
            <p:ph type="body" idx="1"/>
          </p:nvPr>
        </p:nvSpPr>
        <p:spPr>
          <a:xfrm>
            <a:off x="1920240" y="2526588"/>
            <a:ext cx="7886700" cy="3813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1" name="Title Placeholder 12"/>
          <p:cNvSpPr>
            <a:spLocks noGrp="1"/>
          </p:cNvSpPr>
          <p:nvPr>
            <p:ph type="title"/>
          </p:nvPr>
        </p:nvSpPr>
        <p:spPr>
          <a:xfrm>
            <a:off x="1920240" y="1523213"/>
            <a:ext cx="7886700" cy="868430"/>
          </a:xfrm>
          <a:prstGeom prst="rect">
            <a:avLst/>
          </a:prstGeom>
        </p:spPr>
        <p:txBody>
          <a:bodyPr vert="horz" lIns="91440" tIns="45720" rIns="91440" bIns="45720" rtlCol="0" anchor="b">
            <a:normAutofit/>
          </a:bodyPr>
          <a:lstStyle/>
          <a:p>
            <a:r>
              <a:rPr lang="en-US" dirty="0"/>
              <a:t>Click to edit Master title style</a:t>
            </a:r>
          </a:p>
        </p:txBody>
      </p:sp>
    </p:spTree>
    <p:extLst>
      <p:ext uri="{BB962C8B-B14F-4D97-AF65-F5344CB8AC3E}">
        <p14:creationId xmlns:p14="http://schemas.microsoft.com/office/powerpoint/2010/main" val="346120399"/>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xStyles>
    <p:titleStyle>
      <a:lvl1pPr algn="l" defTabSz="914400" rtl="0" eaLnBrk="1" latinLnBrk="0" hangingPunct="1">
        <a:lnSpc>
          <a:spcPct val="90000"/>
        </a:lnSpc>
        <a:spcBef>
          <a:spcPct val="0"/>
        </a:spcBef>
        <a:buNone/>
        <a:defRPr sz="4400" kern="1200">
          <a:solidFill>
            <a:schemeClr val="tx1"/>
          </a:solidFill>
          <a:latin typeface="Georgia" charset="0"/>
          <a:ea typeface="Georgia" charset="0"/>
          <a:cs typeface="Georgia"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mailto:JABurnett@ship.edu"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www.ship.edu/globalassets/hr/training/discrimination-title-ix-training-receipt-form.pdf"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www.buffalo.edu/"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mailto:JABurnett@ship.edu"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mailto:oar@ship.edu"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1D98CAC-3EFF-4342-BD5A-6C0E8CAB4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400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350874"/>
            <a:ext cx="10515600" cy="2573079"/>
          </a:xfrm>
        </p:spPr>
        <p:txBody>
          <a:bodyPr vert="horz" lIns="91440" tIns="45720" rIns="91440" bIns="45720" rtlCol="0" anchor="b">
            <a:normAutofit fontScale="90000"/>
          </a:bodyPr>
          <a:lstStyle/>
          <a:p>
            <a:pPr algn="ctr">
              <a:lnSpc>
                <a:spcPct val="90000"/>
              </a:lnSpc>
            </a:pPr>
            <a:r>
              <a:rPr lang="en-US" sz="3200" kern="1200" dirty="0">
                <a:solidFill>
                  <a:srgbClr val="FFFFFF"/>
                </a:solidFill>
                <a:latin typeface="+mj-lt"/>
                <a:ea typeface="+mj-ea"/>
                <a:cs typeface="+mj-cs"/>
              </a:rPr>
              <a:t>Discrimination and Sexual Harassment Prevention:</a:t>
            </a:r>
            <a:br>
              <a:rPr lang="en-US" sz="3200" kern="1200" dirty="0">
                <a:solidFill>
                  <a:srgbClr val="FFFFFF"/>
                </a:solidFill>
                <a:latin typeface="+mj-lt"/>
                <a:ea typeface="+mj-ea"/>
                <a:cs typeface="+mj-cs"/>
              </a:rPr>
            </a:br>
            <a:r>
              <a:rPr lang="en-US" sz="3200" kern="1200" dirty="0">
                <a:solidFill>
                  <a:srgbClr val="FFFFFF"/>
                </a:solidFill>
                <a:latin typeface="+mj-lt"/>
                <a:ea typeface="+mj-ea"/>
                <a:cs typeface="+mj-cs"/>
              </a:rPr>
              <a:t>Equal Opportunity, Title IX, The </a:t>
            </a:r>
            <a:r>
              <a:rPr lang="en-US" sz="3200" kern="1200" dirty="0" err="1">
                <a:solidFill>
                  <a:srgbClr val="FFFFFF"/>
                </a:solidFill>
                <a:latin typeface="+mj-lt"/>
                <a:ea typeface="+mj-ea"/>
                <a:cs typeface="+mj-cs"/>
              </a:rPr>
              <a:t>Clery</a:t>
            </a:r>
            <a:r>
              <a:rPr lang="en-US" sz="3200" kern="1200" dirty="0">
                <a:solidFill>
                  <a:srgbClr val="FFFFFF"/>
                </a:solidFill>
                <a:latin typeface="+mj-lt"/>
                <a:ea typeface="+mj-ea"/>
                <a:cs typeface="+mj-cs"/>
              </a:rPr>
              <a:t> Act, Protection of Minors, The </a:t>
            </a:r>
            <a:r>
              <a:rPr lang="en-US" sz="3200" kern="1200">
                <a:solidFill>
                  <a:srgbClr val="FFFFFF"/>
                </a:solidFill>
                <a:latin typeface="+mj-lt"/>
                <a:ea typeface="+mj-ea"/>
                <a:cs typeface="+mj-cs"/>
              </a:rPr>
              <a:t>ADA , Shippensburg’s </a:t>
            </a:r>
            <a:r>
              <a:rPr lang="en-US" sz="3200" kern="1200" dirty="0">
                <a:solidFill>
                  <a:srgbClr val="FFFFFF"/>
                </a:solidFill>
                <a:latin typeface="+mj-lt"/>
                <a:ea typeface="+mj-ea"/>
                <a:cs typeface="+mj-cs"/>
              </a:rPr>
              <a:t>policies </a:t>
            </a:r>
            <a:r>
              <a:rPr lang="en-US" sz="3200" kern="1200">
                <a:solidFill>
                  <a:srgbClr val="FFFFFF"/>
                </a:solidFill>
                <a:latin typeface="+mj-lt"/>
                <a:ea typeface="+mj-ea"/>
                <a:cs typeface="+mj-cs"/>
              </a:rPr>
              <a:t>&amp; relevant information</a:t>
            </a:r>
            <a:endParaRPr lang="en-US" sz="3200" kern="1200" dirty="0">
              <a:solidFill>
                <a:srgbClr val="FFFFFF"/>
              </a:solidFill>
              <a:latin typeface="+mj-lt"/>
              <a:ea typeface="+mj-ea"/>
              <a:cs typeface="+mj-cs"/>
            </a:endParaRPr>
          </a:p>
        </p:txBody>
      </p:sp>
      <p:sp>
        <p:nvSpPr>
          <p:cNvPr id="3" name="Text Placeholder 2"/>
          <p:cNvSpPr>
            <a:spLocks noGrp="1"/>
          </p:cNvSpPr>
          <p:nvPr>
            <p:ph type="body" sz="quarter" idx="10"/>
          </p:nvPr>
        </p:nvSpPr>
        <p:spPr>
          <a:xfrm>
            <a:off x="-223283" y="4125433"/>
            <a:ext cx="12415284" cy="2647507"/>
          </a:xfrm>
        </p:spPr>
        <p:txBody>
          <a:bodyPr vert="horz" lIns="91440" tIns="45720" rIns="91440" bIns="45720" rtlCol="0">
            <a:normAutofit/>
          </a:bodyPr>
          <a:lstStyle/>
          <a:p>
            <a:pPr algn="ctr"/>
            <a:r>
              <a:rPr lang="en-US" sz="3200" dirty="0">
                <a:latin typeface="+mn-lt"/>
                <a:ea typeface="+mn-ea"/>
                <a:cs typeface="+mn-cs"/>
              </a:rPr>
              <a:t>Presented by:</a:t>
            </a:r>
          </a:p>
          <a:p>
            <a:pPr algn="ctr"/>
            <a:r>
              <a:rPr lang="en-US" sz="3200" kern="1200" dirty="0">
                <a:latin typeface="+mn-lt"/>
                <a:ea typeface="+mn-ea"/>
                <a:cs typeface="+mn-cs"/>
              </a:rPr>
              <a:t>Dr. John Burnett</a:t>
            </a:r>
          </a:p>
          <a:p>
            <a:pPr algn="ctr"/>
            <a:r>
              <a:rPr lang="en-US" sz="3200" kern="1200" dirty="0">
                <a:latin typeface="+mn-lt"/>
                <a:ea typeface="+mn-ea"/>
                <a:cs typeface="+mn-cs"/>
              </a:rPr>
              <a:t>Title IX Coordinator/Compliance Officer</a:t>
            </a:r>
          </a:p>
        </p:txBody>
      </p:sp>
    </p:spTree>
    <p:extLst>
      <p:ext uri="{BB962C8B-B14F-4D97-AF65-F5344CB8AC3E}">
        <p14:creationId xmlns:p14="http://schemas.microsoft.com/office/powerpoint/2010/main" val="1259853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6D52C-A073-2387-D004-13D04B36F203}"/>
              </a:ext>
            </a:extLst>
          </p:cNvPr>
          <p:cNvSpPr>
            <a:spLocks noGrp="1"/>
          </p:cNvSpPr>
          <p:nvPr>
            <p:ph type="title"/>
          </p:nvPr>
        </p:nvSpPr>
        <p:spPr>
          <a:xfrm>
            <a:off x="1920240" y="970844"/>
            <a:ext cx="7886700" cy="1116840"/>
          </a:xfrm>
        </p:spPr>
        <p:txBody>
          <a:bodyPr>
            <a:normAutofit/>
          </a:bodyPr>
          <a:lstStyle/>
          <a:p>
            <a:r>
              <a:rPr lang="en-US" dirty="0"/>
              <a:t>When it comes to Discrimination and Sexual Harassment, someone else’s perception of an event or statement may differ from our own.</a:t>
            </a:r>
          </a:p>
        </p:txBody>
      </p:sp>
      <p:pic>
        <p:nvPicPr>
          <p:cNvPr id="1026" name="Picture 2" descr="One picture that looks like two things | Illusion paintings, Illusion  drawings, Optical illusions art">
            <a:extLst>
              <a:ext uri="{FF2B5EF4-FFF2-40B4-BE49-F238E27FC236}">
                <a16:creationId xmlns:a16="http://schemas.microsoft.com/office/drawing/2014/main" id="{A924CDAC-9A57-E561-EB96-6DC4E7EBAE13}"/>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2317898" y="2585156"/>
            <a:ext cx="6251944" cy="3135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465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0B7A9-951E-D950-764E-F266F1FB931B}"/>
              </a:ext>
            </a:extLst>
          </p:cNvPr>
          <p:cNvSpPr>
            <a:spLocks noGrp="1"/>
          </p:cNvSpPr>
          <p:nvPr>
            <p:ph type="title"/>
          </p:nvPr>
        </p:nvSpPr>
        <p:spPr/>
        <p:txBody>
          <a:bodyPr>
            <a:normAutofit fontScale="90000"/>
          </a:bodyPr>
          <a:lstStyle/>
          <a:p>
            <a:r>
              <a:rPr lang="en-US" dirty="0"/>
              <a:t>Shippensburg University Policies Against Discrimination</a:t>
            </a:r>
          </a:p>
        </p:txBody>
      </p:sp>
      <p:sp>
        <p:nvSpPr>
          <p:cNvPr id="3" name="Content Placeholder 2">
            <a:extLst>
              <a:ext uri="{FF2B5EF4-FFF2-40B4-BE49-F238E27FC236}">
                <a16:creationId xmlns:a16="http://schemas.microsoft.com/office/drawing/2014/main" id="{74F7CD23-E8C7-4D5A-0A5B-481CC38E184F}"/>
              </a:ext>
            </a:extLst>
          </p:cNvPr>
          <p:cNvSpPr>
            <a:spLocks noGrp="1"/>
          </p:cNvSpPr>
          <p:nvPr>
            <p:ph sz="quarter" idx="10"/>
          </p:nvPr>
        </p:nvSpPr>
        <p:spPr>
          <a:xfrm>
            <a:off x="1920240" y="2194560"/>
            <a:ext cx="7886700" cy="3848100"/>
          </a:xfrm>
        </p:spPr>
        <p:txBody>
          <a:bodyPr/>
          <a:lstStyle/>
          <a:p>
            <a:r>
              <a:rPr lang="en-US" dirty="0"/>
              <a:t>All Students, Faculty and Staff and other members of the campus community are subject to these policies preventing discrimination and sexual harassment.</a:t>
            </a:r>
          </a:p>
          <a:p>
            <a:endParaRPr lang="en-US" dirty="0"/>
          </a:p>
          <a:p>
            <a:r>
              <a:rPr lang="en-US" dirty="0"/>
              <a:t>Individuals who violate these policies are subject to discipline, up to and including termination for employees and/or expulsion or other sanctions for students.</a:t>
            </a:r>
          </a:p>
          <a:p>
            <a:endParaRPr lang="en-US" dirty="0"/>
          </a:p>
          <a:p>
            <a:r>
              <a:rPr lang="en-US" dirty="0"/>
              <a:t>This policy in not intended to and does not infringe upon academic freedom in teaching or research.  </a:t>
            </a:r>
          </a:p>
        </p:txBody>
      </p:sp>
    </p:spTree>
    <p:extLst>
      <p:ext uri="{BB962C8B-B14F-4D97-AF65-F5344CB8AC3E}">
        <p14:creationId xmlns:p14="http://schemas.microsoft.com/office/powerpoint/2010/main" val="963962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187EA-F759-AD0E-23D1-9721EAC96DC1}"/>
              </a:ext>
            </a:extLst>
          </p:cNvPr>
          <p:cNvSpPr>
            <a:spLocks noGrp="1"/>
          </p:cNvSpPr>
          <p:nvPr>
            <p:ph type="title"/>
          </p:nvPr>
        </p:nvSpPr>
        <p:spPr/>
        <p:txBody>
          <a:bodyPr/>
          <a:lstStyle/>
          <a:p>
            <a:r>
              <a:rPr lang="en-US" dirty="0"/>
              <a:t>Harassment vs. Unlawful Harassment</a:t>
            </a:r>
          </a:p>
        </p:txBody>
      </p:sp>
      <p:sp>
        <p:nvSpPr>
          <p:cNvPr id="3" name="Content Placeholder 2">
            <a:extLst>
              <a:ext uri="{FF2B5EF4-FFF2-40B4-BE49-F238E27FC236}">
                <a16:creationId xmlns:a16="http://schemas.microsoft.com/office/drawing/2014/main" id="{5004F977-42EB-5814-92E0-24234878ECF0}"/>
              </a:ext>
            </a:extLst>
          </p:cNvPr>
          <p:cNvSpPr>
            <a:spLocks noGrp="1"/>
          </p:cNvSpPr>
          <p:nvPr>
            <p:ph sz="quarter" idx="10"/>
          </p:nvPr>
        </p:nvSpPr>
        <p:spPr/>
        <p:txBody>
          <a:bodyPr/>
          <a:lstStyle/>
          <a:p>
            <a:r>
              <a:rPr lang="en-US" dirty="0"/>
              <a:t>Unlawful harassment involves conduct aimed at any legally protected category:  Race, Color, Sex, Sexual Orientation, Gender Identity, Religion, Nation Origin, Age, Disability, Veteran Status, and Genetic Information.</a:t>
            </a:r>
          </a:p>
          <a:p>
            <a:endParaRPr lang="en-US" dirty="0"/>
          </a:p>
          <a:p>
            <a:r>
              <a:rPr lang="en-US" dirty="0"/>
              <a:t>Some harassing situations may not fall under protected categories but may still be prohibited under Shippensburg/PASSHE Human Resources policies.  Example:  A supervisor who yells at all their staff/employees for no reason, is not necessarily discriminating, but is being unfair and unprofessional.</a:t>
            </a:r>
          </a:p>
          <a:p>
            <a:r>
              <a:rPr lang="en-US" dirty="0"/>
              <a:t>Being Respectful and Kind in the workplace toward co-workers and others is the BEST way to avoid problematic situations.  </a:t>
            </a:r>
          </a:p>
          <a:p>
            <a:r>
              <a:rPr lang="en-US" u="sng" dirty="0"/>
              <a:t>Shippensburg university has no tolerance for any type of violence in the workplace, classroom or campus.</a:t>
            </a:r>
          </a:p>
        </p:txBody>
      </p:sp>
    </p:spTree>
    <p:extLst>
      <p:ext uri="{BB962C8B-B14F-4D97-AF65-F5344CB8AC3E}">
        <p14:creationId xmlns:p14="http://schemas.microsoft.com/office/powerpoint/2010/main" val="1396216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D7ACC-6B79-F9E7-31CE-0D47DE650C3E}"/>
              </a:ext>
            </a:extLst>
          </p:cNvPr>
          <p:cNvSpPr>
            <a:spLocks noGrp="1"/>
          </p:cNvSpPr>
          <p:nvPr>
            <p:ph type="title"/>
          </p:nvPr>
        </p:nvSpPr>
        <p:spPr/>
        <p:txBody>
          <a:bodyPr/>
          <a:lstStyle/>
          <a:p>
            <a:r>
              <a:rPr lang="en-US" dirty="0"/>
              <a:t>Unlawful Harassment is…..</a:t>
            </a:r>
          </a:p>
        </p:txBody>
      </p:sp>
      <p:sp>
        <p:nvSpPr>
          <p:cNvPr id="3" name="Content Placeholder 2">
            <a:extLst>
              <a:ext uri="{FF2B5EF4-FFF2-40B4-BE49-F238E27FC236}">
                <a16:creationId xmlns:a16="http://schemas.microsoft.com/office/drawing/2014/main" id="{9981C3D8-DE27-0265-5320-96E1C854BAB0}"/>
              </a:ext>
            </a:extLst>
          </p:cNvPr>
          <p:cNvSpPr>
            <a:spLocks noGrp="1"/>
          </p:cNvSpPr>
          <p:nvPr>
            <p:ph sz="quarter" idx="10"/>
          </p:nvPr>
        </p:nvSpPr>
        <p:spPr/>
        <p:txBody>
          <a:bodyPr/>
          <a:lstStyle/>
          <a:p>
            <a:pPr marL="285750" indent="-285750">
              <a:buFont typeface="Arial" panose="020B0604020202020204" pitchFamily="34" charset="0"/>
              <a:buChar char="•"/>
            </a:pPr>
            <a:r>
              <a:rPr lang="en-US" dirty="0"/>
              <a:t>Unwelcome</a:t>
            </a:r>
          </a:p>
          <a:p>
            <a:pPr marL="285750" indent="-285750">
              <a:buFont typeface="Arial" panose="020B0604020202020204" pitchFamily="34" charset="0"/>
              <a:buChar char="•"/>
            </a:pPr>
            <a:r>
              <a:rPr lang="en-US" dirty="0"/>
              <a:t>Offensive to both the recipient and a “reasonable person”</a:t>
            </a:r>
          </a:p>
          <a:p>
            <a:pPr marL="285750" indent="-285750">
              <a:buFont typeface="Arial" panose="020B0604020202020204" pitchFamily="34" charset="0"/>
              <a:buChar char="•"/>
            </a:pPr>
            <a:r>
              <a:rPr lang="en-US" dirty="0"/>
              <a:t>Severe or pervasive:  Meaning more than a one-time occurrence.  Excluding situations of a battery, rape or physical assault, which is always considered severe.  Also, in cases where there is a pattern of conduct that might seem like a one tine occurrence where other victims are not aware of each other.  </a:t>
            </a:r>
          </a:p>
          <a:p>
            <a:pPr marL="285750" indent="-285750">
              <a:buFont typeface="Arial" panose="020B0604020202020204" pitchFamily="34" charset="0"/>
              <a:buChar char="•"/>
            </a:pPr>
            <a:r>
              <a:rPr lang="en-US" dirty="0"/>
              <a:t>Prohibited under State and Federal Law.</a:t>
            </a:r>
          </a:p>
          <a:p>
            <a:pPr marL="285750" indent="-285750">
              <a:buFont typeface="Arial" panose="020B0604020202020204" pitchFamily="34" charset="0"/>
              <a:buChar char="•"/>
            </a:pPr>
            <a:r>
              <a:rPr lang="en-US" dirty="0"/>
              <a:t>Does not refer to occasional compliments of a “Socially Acceptable” nature.</a:t>
            </a:r>
          </a:p>
          <a:p>
            <a:endParaRPr lang="en-US" dirty="0"/>
          </a:p>
          <a:p>
            <a:pPr marL="285750" indent="-285750">
              <a:buFont typeface="Arial" panose="020B0604020202020204" pitchFamily="34" charset="0"/>
              <a:buChar char="•"/>
            </a:pPr>
            <a:r>
              <a:rPr lang="en-US" dirty="0"/>
              <a:t>Note:  All cases of harassment should be reported.</a:t>
            </a:r>
          </a:p>
        </p:txBody>
      </p:sp>
    </p:spTree>
    <p:extLst>
      <p:ext uri="{BB962C8B-B14F-4D97-AF65-F5344CB8AC3E}">
        <p14:creationId xmlns:p14="http://schemas.microsoft.com/office/powerpoint/2010/main" val="3742721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1684C-1F36-78C5-0B37-D0E27E1C81A0}"/>
              </a:ext>
            </a:extLst>
          </p:cNvPr>
          <p:cNvSpPr>
            <a:spLocks noGrp="1"/>
          </p:cNvSpPr>
          <p:nvPr>
            <p:ph type="title"/>
          </p:nvPr>
        </p:nvSpPr>
        <p:spPr/>
        <p:txBody>
          <a:bodyPr>
            <a:normAutofit fontScale="90000"/>
          </a:bodyPr>
          <a:lstStyle/>
          <a:p>
            <a:r>
              <a:rPr lang="en-US" dirty="0"/>
              <a:t>Discrimination and Sexual Harassment can happen to anyone—so don’t think it can’t happen to you!</a:t>
            </a:r>
          </a:p>
        </p:txBody>
      </p:sp>
      <p:sp>
        <p:nvSpPr>
          <p:cNvPr id="3" name="Content Placeholder 2">
            <a:extLst>
              <a:ext uri="{FF2B5EF4-FFF2-40B4-BE49-F238E27FC236}">
                <a16:creationId xmlns:a16="http://schemas.microsoft.com/office/drawing/2014/main" id="{38B00E09-F902-A420-B463-7EE28B98C904}"/>
              </a:ext>
            </a:extLst>
          </p:cNvPr>
          <p:cNvSpPr>
            <a:spLocks noGrp="1"/>
          </p:cNvSpPr>
          <p:nvPr>
            <p:ph sz="quarter" idx="10"/>
          </p:nvPr>
        </p:nvSpPr>
        <p:spPr>
          <a:xfrm>
            <a:off x="1920240" y="2352582"/>
            <a:ext cx="7259240" cy="2876365"/>
          </a:xfrm>
        </p:spPr>
        <p:txBody>
          <a:bodyPr/>
          <a:lstStyle/>
          <a:p>
            <a:r>
              <a:rPr lang="en-US" dirty="0"/>
              <a:t>Discrimination and Sexual harassment can happen to anyone regardless of your race, color, age, religion, sex, sexual orientation, gender identity, national origin, disability or veteran status.</a:t>
            </a:r>
          </a:p>
          <a:p>
            <a:r>
              <a:rPr lang="en-US" dirty="0"/>
              <a:t>If you observe discrimination or sexual harassment occurring to others, report it. Reports can be made anonymously through the Fraud/Waste Hotline (NAVEX) on the bottom the university webpages for those fearful of retaliation.</a:t>
            </a:r>
          </a:p>
          <a:p>
            <a:r>
              <a:rPr lang="en-US" dirty="0"/>
              <a:t>Reporting incidents of discrimination and sexual harassment should be directed to the Title IX Coordinator/Compliance Officer at the Office of Human Resources in Old Main, Room 109.   Phone:  717-477-1124. </a:t>
            </a:r>
          </a:p>
          <a:p>
            <a:endParaRPr lang="en-US" dirty="0"/>
          </a:p>
        </p:txBody>
      </p:sp>
    </p:spTree>
    <p:extLst>
      <p:ext uri="{BB962C8B-B14F-4D97-AF65-F5344CB8AC3E}">
        <p14:creationId xmlns:p14="http://schemas.microsoft.com/office/powerpoint/2010/main" val="614941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318F7-8491-113E-C458-66D9B5994752}"/>
              </a:ext>
            </a:extLst>
          </p:cNvPr>
          <p:cNvSpPr>
            <a:spLocks noGrp="1"/>
          </p:cNvSpPr>
          <p:nvPr>
            <p:ph type="title"/>
          </p:nvPr>
        </p:nvSpPr>
        <p:spPr>
          <a:xfrm>
            <a:off x="2088916" y="1482570"/>
            <a:ext cx="7886700" cy="1129240"/>
          </a:xfrm>
        </p:spPr>
        <p:txBody>
          <a:bodyPr>
            <a:normAutofit/>
          </a:bodyPr>
          <a:lstStyle/>
          <a:p>
            <a:r>
              <a:rPr lang="en-US" dirty="0"/>
              <a:t>Penalties  and consequences for Discrimination and Sexual Harassment to those found to have violated Shippensburg University Policies</a:t>
            </a:r>
          </a:p>
        </p:txBody>
      </p:sp>
      <p:sp>
        <p:nvSpPr>
          <p:cNvPr id="3" name="Content Placeholder 2">
            <a:extLst>
              <a:ext uri="{FF2B5EF4-FFF2-40B4-BE49-F238E27FC236}">
                <a16:creationId xmlns:a16="http://schemas.microsoft.com/office/drawing/2014/main" id="{F4161234-D8DA-70D0-7DF3-6DCD9F3C368D}"/>
              </a:ext>
            </a:extLst>
          </p:cNvPr>
          <p:cNvSpPr>
            <a:spLocks noGrp="1"/>
          </p:cNvSpPr>
          <p:nvPr>
            <p:ph sz="quarter" idx="10"/>
          </p:nvPr>
        </p:nvSpPr>
        <p:spPr>
          <a:xfrm>
            <a:off x="2168815" y="3224369"/>
            <a:ext cx="7259240" cy="2324174"/>
          </a:xfrm>
        </p:spPr>
        <p:txBody>
          <a:bodyPr/>
          <a:lstStyle/>
          <a:p>
            <a:pPr marL="285750" indent="-285750">
              <a:buFont typeface="Arial" panose="020B0604020202020204" pitchFamily="34" charset="0"/>
              <a:buChar char="•"/>
            </a:pPr>
            <a:r>
              <a:rPr lang="en-US" dirty="0"/>
              <a:t>Discipline, which can result in termination (Employees) or expulsion (Students)</a:t>
            </a:r>
          </a:p>
          <a:p>
            <a:pPr marL="285750" indent="-285750">
              <a:buFont typeface="Arial" panose="020B0604020202020204" pitchFamily="34" charset="0"/>
              <a:buChar char="•"/>
            </a:pPr>
            <a:r>
              <a:rPr lang="en-US" dirty="0"/>
              <a:t>Loss of time and money, especially if you are sued in court.</a:t>
            </a:r>
          </a:p>
          <a:p>
            <a:pPr marL="285750" indent="-285750">
              <a:buFont typeface="Arial" panose="020B0604020202020204" pitchFamily="34" charset="0"/>
              <a:buChar char="•"/>
            </a:pPr>
            <a:r>
              <a:rPr lang="en-US" dirty="0"/>
              <a:t>Embarrassment, ruined career and reputation.</a:t>
            </a:r>
          </a:p>
          <a:p>
            <a:pPr marL="285750" indent="-285750">
              <a:buFont typeface="Arial" panose="020B0604020202020204" pitchFamily="34" charset="0"/>
              <a:buChar char="•"/>
            </a:pPr>
            <a:r>
              <a:rPr lang="en-US" dirty="0"/>
              <a:t>Discrimination and Sexual Harassment complaints can sometimes end up in a court room, a police report, the newspaper or an attorney’s office .  The penalties are real, so please take this seriously.</a:t>
            </a:r>
          </a:p>
        </p:txBody>
      </p:sp>
    </p:spTree>
    <p:extLst>
      <p:ext uri="{BB962C8B-B14F-4D97-AF65-F5344CB8AC3E}">
        <p14:creationId xmlns:p14="http://schemas.microsoft.com/office/powerpoint/2010/main" val="1207119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50548-7067-352F-233B-21B17197B800}"/>
              </a:ext>
            </a:extLst>
          </p:cNvPr>
          <p:cNvSpPr>
            <a:spLocks noGrp="1"/>
          </p:cNvSpPr>
          <p:nvPr>
            <p:ph type="title"/>
          </p:nvPr>
        </p:nvSpPr>
        <p:spPr/>
        <p:txBody>
          <a:bodyPr/>
          <a:lstStyle/>
          <a:p>
            <a:r>
              <a:rPr lang="en-US" dirty="0"/>
              <a:t>		  	  What to do…..</a:t>
            </a:r>
          </a:p>
        </p:txBody>
      </p:sp>
      <p:sp>
        <p:nvSpPr>
          <p:cNvPr id="3" name="Content Placeholder 2">
            <a:extLst>
              <a:ext uri="{FF2B5EF4-FFF2-40B4-BE49-F238E27FC236}">
                <a16:creationId xmlns:a16="http://schemas.microsoft.com/office/drawing/2014/main" id="{ED911A3C-E09B-42C9-DAC7-8A9634C15621}"/>
              </a:ext>
            </a:extLst>
          </p:cNvPr>
          <p:cNvSpPr>
            <a:spLocks noGrp="1"/>
          </p:cNvSpPr>
          <p:nvPr>
            <p:ph sz="quarter" idx="10"/>
          </p:nvPr>
        </p:nvSpPr>
        <p:spPr>
          <a:xfrm>
            <a:off x="2734131" y="2336604"/>
            <a:ext cx="7259240" cy="3848100"/>
          </a:xfrm>
        </p:spPr>
        <p:txBody>
          <a:bodyPr>
            <a:normAutofit/>
          </a:bodyPr>
          <a:lstStyle/>
          <a:p>
            <a:endParaRPr lang="en-US" dirty="0"/>
          </a:p>
          <a:p>
            <a:r>
              <a:rPr lang="en-US" dirty="0"/>
              <a:t>Anyone who feels that they have been subjected to sexual harassment or discrimination is encouraged to promptly tell the person that their conduct is unwelcomed and ask that they stop the conduct.  Always report all occurrences no matter how insignificant</a:t>
            </a:r>
          </a:p>
          <a:p>
            <a:r>
              <a:rPr lang="en-US" dirty="0"/>
              <a:t>If you feel you may be in harms way by telling someone their conduct is unwelcomed, please report the conduct to Human Resources, The Title IX Coordinator/Compliance Officer, Student Affairs or the University Campus Police Department so someone or the appropriate staff can intervene on your behalf.</a:t>
            </a:r>
          </a:p>
          <a:p>
            <a:r>
              <a:rPr lang="en-US" dirty="0"/>
              <a:t>Any person who receives such a request must immediately stop the behavior or actions and comply wit the request.  Retaliation against the person rejecting the conduct is prohibited under the policies in place.</a:t>
            </a:r>
          </a:p>
        </p:txBody>
      </p:sp>
    </p:spTree>
    <p:extLst>
      <p:ext uri="{BB962C8B-B14F-4D97-AF65-F5344CB8AC3E}">
        <p14:creationId xmlns:p14="http://schemas.microsoft.com/office/powerpoint/2010/main" val="2602416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6EF3E-F7EE-E400-1BD0-C826764FF47F}"/>
              </a:ext>
            </a:extLst>
          </p:cNvPr>
          <p:cNvSpPr>
            <a:spLocks noGrp="1"/>
          </p:cNvSpPr>
          <p:nvPr>
            <p:ph type="title"/>
          </p:nvPr>
        </p:nvSpPr>
        <p:spPr>
          <a:xfrm>
            <a:off x="1920240" y="1087515"/>
            <a:ext cx="7886700" cy="716084"/>
          </a:xfrm>
        </p:spPr>
        <p:txBody>
          <a:bodyPr/>
          <a:lstStyle/>
          <a:p>
            <a:r>
              <a:rPr lang="en-US" dirty="0"/>
              <a:t>		   	Complaint Process</a:t>
            </a:r>
          </a:p>
        </p:txBody>
      </p:sp>
      <p:sp>
        <p:nvSpPr>
          <p:cNvPr id="3" name="Content Placeholder 2">
            <a:extLst>
              <a:ext uri="{FF2B5EF4-FFF2-40B4-BE49-F238E27FC236}">
                <a16:creationId xmlns:a16="http://schemas.microsoft.com/office/drawing/2014/main" id="{D99726D4-ECCD-98B7-D85C-3813D3BA9582}"/>
              </a:ext>
            </a:extLst>
          </p:cNvPr>
          <p:cNvSpPr>
            <a:spLocks noGrp="1"/>
          </p:cNvSpPr>
          <p:nvPr>
            <p:ph sz="quarter" idx="10"/>
          </p:nvPr>
        </p:nvSpPr>
        <p:spPr>
          <a:xfrm>
            <a:off x="2095130" y="2032985"/>
            <a:ext cx="8522638" cy="4660778"/>
          </a:xfrm>
        </p:spPr>
        <p:txBody>
          <a:bodyPr>
            <a:normAutofit/>
          </a:bodyPr>
          <a:lstStyle/>
          <a:p>
            <a:pPr marL="285750" indent="-285750">
              <a:buFont typeface="Arial" panose="020B0604020202020204" pitchFamily="34" charset="0"/>
              <a:buChar char="•"/>
            </a:pPr>
            <a:r>
              <a:rPr lang="en-US" dirty="0"/>
              <a:t>Every person in our campus community has a right to file a complaint, regardless of the merits.</a:t>
            </a:r>
          </a:p>
          <a:p>
            <a:pPr marL="285750" indent="-285750">
              <a:buFont typeface="Arial" panose="020B0604020202020204" pitchFamily="34" charset="0"/>
              <a:buChar char="•"/>
            </a:pPr>
            <a:r>
              <a:rPr lang="en-US" dirty="0"/>
              <a:t>Complaints must be filed by 365 days from the date of incident to be considered timely under Shippensburg Policies.  However, the university may investigate issues outside the 365 days timeline.</a:t>
            </a:r>
          </a:p>
          <a:p>
            <a:pPr marL="285750" indent="-285750">
              <a:buFont typeface="Arial" panose="020B0604020202020204" pitchFamily="34" charset="0"/>
              <a:buChar char="•"/>
            </a:pPr>
            <a:r>
              <a:rPr lang="en-US" dirty="0"/>
              <a:t>All complaints are taken in confidence, but confidentiality cannot be guaranteed throughout the investigative process.  Most complaint investigations are resolved within 90 days; however, some cases may require additional time.</a:t>
            </a:r>
          </a:p>
          <a:p>
            <a:pPr marL="285750" indent="-285750">
              <a:buFont typeface="Arial" panose="020B0604020202020204" pitchFamily="34" charset="0"/>
              <a:buChar char="•"/>
            </a:pPr>
            <a:r>
              <a:rPr lang="en-US" dirty="0"/>
              <a:t> All Complainants and Respondents are notified in writing within five working days of the complaint being filed.  All Respondents will have the opportunity to answer allegations against them.  There are no secret investigations.</a:t>
            </a:r>
          </a:p>
          <a:p>
            <a:pPr marL="285750" indent="-285750">
              <a:buFont typeface="Arial" panose="020B0604020202020204" pitchFamily="34" charset="0"/>
              <a:buChar char="•"/>
            </a:pPr>
            <a:r>
              <a:rPr lang="en-US" dirty="0"/>
              <a:t>All parties to a complaint will be kept informed during an investigation and can inquire on the status of the investigation at all times.</a:t>
            </a:r>
          </a:p>
          <a:p>
            <a:pPr marL="285750" indent="-285750">
              <a:buFont typeface="Arial" panose="020B0604020202020204" pitchFamily="34" charset="0"/>
              <a:buChar char="•"/>
            </a:pPr>
            <a:r>
              <a:rPr lang="en-US" dirty="0"/>
              <a:t>All parties are notified in writing of the findings of an investigation once it is completed.  However, if there is subsequent disciplinary action that results from the complaint, against any Respondent or party, that is a Human Resources matter that is confidential and will not be disclosed to a Complainant.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119871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E4D9C-0955-DEDE-6414-182A51D34B4F}"/>
              </a:ext>
            </a:extLst>
          </p:cNvPr>
          <p:cNvSpPr>
            <a:spLocks noGrp="1"/>
          </p:cNvSpPr>
          <p:nvPr>
            <p:ph type="title"/>
          </p:nvPr>
        </p:nvSpPr>
        <p:spPr/>
        <p:txBody>
          <a:bodyPr/>
          <a:lstStyle/>
          <a:p>
            <a:r>
              <a:rPr lang="en-US" dirty="0"/>
              <a:t>			Support Person</a:t>
            </a:r>
          </a:p>
        </p:txBody>
      </p:sp>
      <p:sp>
        <p:nvSpPr>
          <p:cNvPr id="3" name="Content Placeholder 2">
            <a:extLst>
              <a:ext uri="{FF2B5EF4-FFF2-40B4-BE49-F238E27FC236}">
                <a16:creationId xmlns:a16="http://schemas.microsoft.com/office/drawing/2014/main" id="{3726750F-EDAD-490C-A474-737D486AA4A2}"/>
              </a:ext>
            </a:extLst>
          </p:cNvPr>
          <p:cNvSpPr>
            <a:spLocks noGrp="1"/>
          </p:cNvSpPr>
          <p:nvPr>
            <p:ph sz="quarter" idx="10"/>
          </p:nvPr>
        </p:nvSpPr>
        <p:spPr>
          <a:xfrm>
            <a:off x="2233970" y="2547890"/>
            <a:ext cx="7259240" cy="3852909"/>
          </a:xfrm>
        </p:spPr>
        <p:txBody>
          <a:bodyPr/>
          <a:lstStyle/>
          <a:p>
            <a:r>
              <a:rPr lang="en-US" dirty="0"/>
              <a:t>An individual filing a complaint of alleged discrimination or sexual harassment may select someone as their support person.  A Respondent also has the right to have a support person.</a:t>
            </a:r>
          </a:p>
          <a:p>
            <a:r>
              <a:rPr lang="en-US" dirty="0"/>
              <a:t>This can be a faculty member, student, co-worker, union representative, Pastor/minister, friend, or family member or any person that would make an individual more comfortable while making their complaint.  The support person will not be permitted to advocate or talk on your behalf or make comments.</a:t>
            </a:r>
          </a:p>
        </p:txBody>
      </p:sp>
    </p:spTree>
    <p:extLst>
      <p:ext uri="{BB962C8B-B14F-4D97-AF65-F5344CB8AC3E}">
        <p14:creationId xmlns:p14="http://schemas.microsoft.com/office/powerpoint/2010/main" val="733825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6983F-0722-EA1E-4400-138A416B6F69}"/>
              </a:ext>
            </a:extLst>
          </p:cNvPr>
          <p:cNvSpPr>
            <a:spLocks noGrp="1"/>
          </p:cNvSpPr>
          <p:nvPr>
            <p:ph type="title"/>
          </p:nvPr>
        </p:nvSpPr>
        <p:spPr/>
        <p:txBody>
          <a:bodyPr/>
          <a:lstStyle/>
          <a:p>
            <a:r>
              <a:rPr lang="en-US" dirty="0"/>
              <a:t>		Supervisor’s Responsibilities</a:t>
            </a:r>
          </a:p>
        </p:txBody>
      </p:sp>
      <p:sp>
        <p:nvSpPr>
          <p:cNvPr id="3" name="Content Placeholder 2">
            <a:extLst>
              <a:ext uri="{FF2B5EF4-FFF2-40B4-BE49-F238E27FC236}">
                <a16:creationId xmlns:a16="http://schemas.microsoft.com/office/drawing/2014/main" id="{28DCDB4E-F4EA-7556-4B7A-56A03335EDB6}"/>
              </a:ext>
            </a:extLst>
          </p:cNvPr>
          <p:cNvSpPr>
            <a:spLocks noGrp="1"/>
          </p:cNvSpPr>
          <p:nvPr>
            <p:ph sz="quarter" idx="10"/>
          </p:nvPr>
        </p:nvSpPr>
        <p:spPr>
          <a:xfrm>
            <a:off x="1920239" y="2281561"/>
            <a:ext cx="8004995" cy="4204983"/>
          </a:xfrm>
        </p:spPr>
        <p:txBody>
          <a:bodyPr>
            <a:normAutofit/>
          </a:bodyPr>
          <a:lstStyle/>
          <a:p>
            <a:r>
              <a:rPr lang="en-US" dirty="0"/>
              <a:t>As per university policy, every supervisor has the responsibility to take reasonable steps that are intended to prevent acts of harassment, discrimination and retaliation.  Failure to take action may be grounds for disciplinary action.  These steps include but are not limited to:</a:t>
            </a:r>
          </a:p>
          <a:p>
            <a:pPr marL="285750" indent="-285750">
              <a:buFont typeface="Arial" panose="020B0604020202020204" pitchFamily="34" charset="0"/>
              <a:buChar char="•"/>
            </a:pPr>
            <a:r>
              <a:rPr lang="en-US" dirty="0"/>
              <a:t>Monitoring the work and school environment for signs that harassment and discrimination that may be occurring.</a:t>
            </a:r>
          </a:p>
          <a:p>
            <a:pPr marL="285750" indent="-285750">
              <a:buFont typeface="Arial" panose="020B0604020202020204" pitchFamily="34" charset="0"/>
              <a:buChar char="•"/>
            </a:pPr>
            <a:r>
              <a:rPr lang="en-US" dirty="0"/>
              <a:t>Refraining from participation in, or encouragement of actions that could be perceived as harassment (verbal or otherwise) or discrimination/retaliation.  Reporting and stopping any observed acts that may be considered harassment/discrimination/retaliation and taking appropriate steps to intervene, whether or not the involved individuals are within a supervisor’s line of supervision.</a:t>
            </a:r>
          </a:p>
          <a:p>
            <a:pPr marL="285750" indent="-285750">
              <a:buFont typeface="Arial" panose="020B0604020202020204" pitchFamily="34" charset="0"/>
              <a:buChar char="•"/>
            </a:pPr>
            <a:r>
              <a:rPr lang="en-US" dirty="0"/>
              <a:t>The University has the right to take immediate action to minimize or eliminate the work and/or school contact between two individuals when the situation arises that is openly hostile, retaliatory, or presents a situation that could result in violence or bodily harm.</a:t>
            </a:r>
          </a:p>
          <a:p>
            <a:endParaRPr lang="en-US" dirty="0"/>
          </a:p>
        </p:txBody>
      </p:sp>
    </p:spTree>
    <p:extLst>
      <p:ext uri="{BB962C8B-B14F-4D97-AF65-F5344CB8AC3E}">
        <p14:creationId xmlns:p14="http://schemas.microsoft.com/office/powerpoint/2010/main" val="594731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90E0035-0C24-CAC2-546F-B2A5B3505F11}"/>
              </a:ext>
            </a:extLst>
          </p:cNvPr>
          <p:cNvSpPr txBox="1"/>
          <p:nvPr/>
        </p:nvSpPr>
        <p:spPr>
          <a:xfrm>
            <a:off x="532660" y="1837677"/>
            <a:ext cx="11336785" cy="4524315"/>
          </a:xfrm>
          <a:prstGeom prst="rect">
            <a:avLst/>
          </a:prstGeom>
          <a:noFill/>
        </p:spPr>
        <p:txBody>
          <a:bodyPr wrap="square" rtlCol="0">
            <a:spAutoFit/>
          </a:bodyPr>
          <a:lstStyle/>
          <a:p>
            <a:r>
              <a:rPr lang="en-US" dirty="0"/>
              <a:t>					Contact Information:</a:t>
            </a:r>
          </a:p>
          <a:p>
            <a:r>
              <a:rPr lang="en-US" dirty="0"/>
              <a:t> </a:t>
            </a:r>
          </a:p>
          <a:p>
            <a:r>
              <a:rPr lang="en-US" dirty="0"/>
              <a:t>					Dr. John Burnett</a:t>
            </a:r>
          </a:p>
          <a:p>
            <a:r>
              <a:rPr lang="en-US" dirty="0"/>
              <a:t>			         Office of Human Resources, Old Main 106A</a:t>
            </a:r>
          </a:p>
          <a:p>
            <a:r>
              <a:rPr lang="en-US" dirty="0"/>
              <a:t>		     </a:t>
            </a:r>
          </a:p>
          <a:p>
            <a:r>
              <a:rPr lang="en-US" dirty="0"/>
              <a:t>		      Office Hours:  Monday Thru Friday 8AM to 4:30PM or by appointment</a:t>
            </a:r>
          </a:p>
          <a:p>
            <a:endParaRPr lang="en-US" dirty="0"/>
          </a:p>
          <a:p>
            <a:r>
              <a:rPr lang="en-US" dirty="0"/>
              <a:t>Dr. Burnett is willing to meet individuals before and after work.  He will meet in public locations other than the Old Main Office if necessary.  Dr. Burnett </a:t>
            </a:r>
            <a:r>
              <a:rPr lang="en-US" b="1" u="sng" dirty="0"/>
              <a:t>will not </a:t>
            </a:r>
            <a:r>
              <a:rPr lang="en-US" dirty="0"/>
              <a:t>meet at a private home, dorm room or apartment.</a:t>
            </a:r>
          </a:p>
          <a:p>
            <a:r>
              <a:rPr lang="en-US" dirty="0"/>
              <a:t>					</a:t>
            </a:r>
          </a:p>
          <a:p>
            <a:r>
              <a:rPr lang="en-US" dirty="0"/>
              <a:t>					Phone:  717-477-1323</a:t>
            </a:r>
          </a:p>
          <a:p>
            <a:r>
              <a:rPr lang="en-US" dirty="0"/>
              <a:t>					Cell:      724-317-6415</a:t>
            </a:r>
          </a:p>
          <a:p>
            <a:endParaRPr lang="en-US" dirty="0"/>
          </a:p>
          <a:p>
            <a:r>
              <a:rPr lang="en-US" dirty="0"/>
              <a:t>				          Email:  </a:t>
            </a:r>
            <a:r>
              <a:rPr lang="en-US" dirty="0">
                <a:hlinkClick r:id="rId2"/>
              </a:rPr>
              <a:t>JABurnett@ship.edu</a:t>
            </a:r>
            <a:endParaRPr lang="en-US" dirty="0"/>
          </a:p>
          <a:p>
            <a:endParaRPr lang="en-US" dirty="0"/>
          </a:p>
          <a:p>
            <a:r>
              <a:rPr lang="en-US" dirty="0"/>
              <a:t>					</a:t>
            </a:r>
          </a:p>
        </p:txBody>
      </p:sp>
    </p:spTree>
    <p:extLst>
      <p:ext uri="{BB962C8B-B14F-4D97-AF65-F5344CB8AC3E}">
        <p14:creationId xmlns:p14="http://schemas.microsoft.com/office/powerpoint/2010/main" val="1567086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B474A-31A4-713B-F7E1-A5DB3738A7C4}"/>
              </a:ext>
            </a:extLst>
          </p:cNvPr>
          <p:cNvSpPr>
            <a:spLocks noGrp="1"/>
          </p:cNvSpPr>
          <p:nvPr>
            <p:ph type="title"/>
          </p:nvPr>
        </p:nvSpPr>
        <p:spPr/>
        <p:txBody>
          <a:bodyPr/>
          <a:lstStyle/>
          <a:p>
            <a:r>
              <a:rPr lang="en-US" dirty="0"/>
              <a:t>	     Reminder about Computer Usage</a:t>
            </a:r>
          </a:p>
        </p:txBody>
      </p:sp>
      <p:sp>
        <p:nvSpPr>
          <p:cNvPr id="3" name="Content Placeholder 2">
            <a:extLst>
              <a:ext uri="{FF2B5EF4-FFF2-40B4-BE49-F238E27FC236}">
                <a16:creationId xmlns:a16="http://schemas.microsoft.com/office/drawing/2014/main" id="{08BC12C5-F694-0F0D-09E4-784814DD7B20}"/>
              </a:ext>
            </a:extLst>
          </p:cNvPr>
          <p:cNvSpPr>
            <a:spLocks noGrp="1"/>
          </p:cNvSpPr>
          <p:nvPr>
            <p:ph sz="quarter" idx="10"/>
          </p:nvPr>
        </p:nvSpPr>
        <p:spPr>
          <a:xfrm>
            <a:off x="2233970" y="2087684"/>
            <a:ext cx="7259240" cy="4663440"/>
          </a:xfrm>
        </p:spPr>
        <p:txBody>
          <a:bodyPr>
            <a:normAutofit fontScale="85000" lnSpcReduction="10000"/>
          </a:bodyPr>
          <a:lstStyle/>
          <a:p>
            <a:r>
              <a:rPr lang="en-US" dirty="0"/>
              <a:t>By using a university owned computer, you are agreeing to abide by the Shippensburg university’s IT policies.</a:t>
            </a:r>
          </a:p>
          <a:p>
            <a:r>
              <a:rPr lang="en-US" dirty="0"/>
              <a:t>There is no reasonable expectation of privacy on a university owned computer.  Please make sure you are suing your computer for appropriate uses.</a:t>
            </a:r>
          </a:p>
          <a:p>
            <a:pPr marL="285750" indent="-285750">
              <a:buFont typeface="Arial" panose="020B0604020202020204" pitchFamily="34" charset="0"/>
              <a:buChar char="•"/>
            </a:pPr>
            <a:r>
              <a:rPr lang="en-US" dirty="0"/>
              <a:t>Computers can be downloaded at any time and checked for pornography or other inappropriate materials/communications if complaints or problems are reported or discovered.</a:t>
            </a:r>
          </a:p>
          <a:p>
            <a:pPr marL="285750" indent="-285750">
              <a:buFont typeface="Arial" panose="020B0604020202020204" pitchFamily="34" charset="0"/>
              <a:buChar char="•"/>
            </a:pPr>
            <a:r>
              <a:rPr lang="en-US" dirty="0"/>
              <a:t>Types of complaints commonly reported:</a:t>
            </a:r>
          </a:p>
          <a:p>
            <a:r>
              <a:rPr lang="en-US" dirty="0"/>
              <a:t>      Hate mail</a:t>
            </a:r>
          </a:p>
          <a:p>
            <a:r>
              <a:rPr lang="en-US" dirty="0"/>
              <a:t>      Pornography</a:t>
            </a:r>
          </a:p>
          <a:p>
            <a:r>
              <a:rPr lang="en-US" dirty="0"/>
              <a:t>      Sexually explicit jokes or pictures being shared</a:t>
            </a:r>
          </a:p>
          <a:p>
            <a:r>
              <a:rPr lang="en-US" dirty="0"/>
              <a:t>      Evidence of Stalking, sexually harassment or harassing an individual</a:t>
            </a:r>
          </a:p>
          <a:p>
            <a:r>
              <a:rPr lang="en-US" dirty="0"/>
              <a:t>Under the RTK law anyone could request information off any university computer.  It is highly recommended that all employees do not store personal items or non-work information on your university computer and routinely delete these items or remove them to a personal owned device.</a:t>
            </a:r>
          </a:p>
          <a:p>
            <a:endParaRPr lang="en-US" dirty="0"/>
          </a:p>
        </p:txBody>
      </p:sp>
    </p:spTree>
    <p:extLst>
      <p:ext uri="{BB962C8B-B14F-4D97-AF65-F5344CB8AC3E}">
        <p14:creationId xmlns:p14="http://schemas.microsoft.com/office/powerpoint/2010/main" val="2928841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426CF-A8C4-B127-AD40-BA8585C173FF}"/>
              </a:ext>
            </a:extLst>
          </p:cNvPr>
          <p:cNvSpPr>
            <a:spLocks noGrp="1"/>
          </p:cNvSpPr>
          <p:nvPr>
            <p:ph type="title"/>
          </p:nvPr>
        </p:nvSpPr>
        <p:spPr/>
        <p:txBody>
          <a:bodyPr/>
          <a:lstStyle/>
          <a:p>
            <a:r>
              <a:rPr lang="en-US" dirty="0"/>
              <a:t>   	                   </a:t>
            </a:r>
            <a:r>
              <a:rPr lang="en-US" sz="4400" dirty="0">
                <a:latin typeface="+mj-lt"/>
              </a:rPr>
              <a:t>C</a:t>
            </a:r>
            <a:r>
              <a:rPr lang="en-US" sz="4800" dirty="0">
                <a:latin typeface="+mj-lt"/>
              </a:rPr>
              <a:t>ontacts </a:t>
            </a:r>
          </a:p>
        </p:txBody>
      </p:sp>
      <p:sp>
        <p:nvSpPr>
          <p:cNvPr id="3" name="Content Placeholder 2">
            <a:extLst>
              <a:ext uri="{FF2B5EF4-FFF2-40B4-BE49-F238E27FC236}">
                <a16:creationId xmlns:a16="http://schemas.microsoft.com/office/drawing/2014/main" id="{37771F62-9EED-8494-8E4E-C738EF111982}"/>
              </a:ext>
            </a:extLst>
          </p:cNvPr>
          <p:cNvSpPr>
            <a:spLocks noGrp="1"/>
          </p:cNvSpPr>
          <p:nvPr>
            <p:ph sz="quarter" idx="10"/>
          </p:nvPr>
        </p:nvSpPr>
        <p:spPr>
          <a:xfrm>
            <a:off x="2432482" y="2087684"/>
            <a:ext cx="7803440" cy="4770316"/>
          </a:xfrm>
        </p:spPr>
        <p:txBody>
          <a:bodyPr>
            <a:normAutofit fontScale="25000" lnSpcReduction="20000"/>
          </a:bodyPr>
          <a:lstStyle/>
          <a:p>
            <a:r>
              <a:rPr lang="en-US" sz="8000" dirty="0"/>
              <a:t>Office of Human Resources:  </a:t>
            </a:r>
          </a:p>
          <a:p>
            <a:r>
              <a:rPr lang="en-US" sz="8000" dirty="0"/>
              <a:t>Director—Laurie Porter 	   Ph: 	717-477-1124</a:t>
            </a:r>
          </a:p>
          <a:p>
            <a:endParaRPr lang="en-US" sz="8000" dirty="0"/>
          </a:p>
          <a:p>
            <a:r>
              <a:rPr lang="en-US" sz="8000" dirty="0"/>
              <a:t>Office of Accessibility Resources (Students):</a:t>
            </a:r>
          </a:p>
          <a:p>
            <a:r>
              <a:rPr lang="en-US" sz="8000" dirty="0"/>
              <a:t>Director—Shelbie D’Annibale  Ph:  	717-477-1326 </a:t>
            </a:r>
          </a:p>
          <a:p>
            <a:endParaRPr lang="en-US" sz="8000" dirty="0"/>
          </a:p>
          <a:p>
            <a:r>
              <a:rPr lang="en-US" sz="8000" dirty="0"/>
              <a:t>AFSCME:	Doug </a:t>
            </a:r>
            <a:r>
              <a:rPr lang="en-US" sz="8000" dirty="0" err="1"/>
              <a:t>Stepler</a:t>
            </a:r>
            <a:r>
              <a:rPr lang="en-US" sz="8000"/>
              <a:t>           	717-477-1501   </a:t>
            </a:r>
            <a:r>
              <a:rPr lang="en-US" sz="8000" dirty="0"/>
              <a:t>		</a:t>
            </a:r>
          </a:p>
          <a:p>
            <a:r>
              <a:rPr lang="en-US" sz="8000" dirty="0"/>
              <a:t>APSCUF:	Aaron Dobbs	        	717-477-1018</a:t>
            </a:r>
          </a:p>
          <a:p>
            <a:r>
              <a:rPr lang="en-US" sz="8000" dirty="0"/>
              <a:t>SCUPA:	Lori Smith		717-477-1218</a:t>
            </a:r>
          </a:p>
          <a:p>
            <a:r>
              <a:rPr lang="en-US" sz="8000" dirty="0"/>
              <a:t>SPFPA:	Sgt. Bryan Ruth	717-477-1444</a:t>
            </a:r>
          </a:p>
          <a:p>
            <a:r>
              <a:rPr lang="en-US" sz="8000" dirty="0"/>
              <a:t>POA:		Officer Matt Hopkins	717-477-1444</a:t>
            </a:r>
          </a:p>
          <a:p>
            <a:r>
              <a:rPr lang="en-US" sz="8000" dirty="0"/>
              <a:t>SEIU 668:         Harrisburg Office	717-657-7677 </a:t>
            </a:r>
          </a:p>
          <a:p>
            <a:endParaRPr lang="en-US" sz="8000" dirty="0"/>
          </a:p>
          <a:p>
            <a:endParaRPr lang="en-US" sz="8000" dirty="0"/>
          </a:p>
          <a:p>
            <a:r>
              <a:rPr lang="en-US" sz="8000" dirty="0"/>
              <a:t> </a:t>
            </a:r>
          </a:p>
          <a:p>
            <a:endParaRPr lang="en-US" dirty="0"/>
          </a:p>
        </p:txBody>
      </p:sp>
    </p:spTree>
    <p:extLst>
      <p:ext uri="{BB962C8B-B14F-4D97-AF65-F5344CB8AC3E}">
        <p14:creationId xmlns:p14="http://schemas.microsoft.com/office/powerpoint/2010/main" val="3727726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8DAD0-F309-0E0E-133F-682F1DD9128B}"/>
              </a:ext>
            </a:extLst>
          </p:cNvPr>
          <p:cNvSpPr>
            <a:spLocks noGrp="1"/>
          </p:cNvSpPr>
          <p:nvPr>
            <p:ph type="title"/>
          </p:nvPr>
        </p:nvSpPr>
        <p:spPr>
          <a:xfrm>
            <a:off x="1920240" y="1402672"/>
            <a:ext cx="7886700" cy="716084"/>
          </a:xfrm>
        </p:spPr>
        <p:txBody>
          <a:bodyPr/>
          <a:lstStyle/>
          <a:p>
            <a:r>
              <a:rPr lang="en-US" dirty="0"/>
              <a:t>			Other Resources</a:t>
            </a:r>
          </a:p>
        </p:txBody>
      </p:sp>
      <p:sp>
        <p:nvSpPr>
          <p:cNvPr id="3" name="Content Placeholder 2">
            <a:extLst>
              <a:ext uri="{FF2B5EF4-FFF2-40B4-BE49-F238E27FC236}">
                <a16:creationId xmlns:a16="http://schemas.microsoft.com/office/drawing/2014/main" id="{9B12DFB0-8CCC-E573-BC80-FAC1D18377EA}"/>
              </a:ext>
            </a:extLst>
          </p:cNvPr>
          <p:cNvSpPr>
            <a:spLocks noGrp="1"/>
          </p:cNvSpPr>
          <p:nvPr>
            <p:ph sz="quarter" idx="10"/>
          </p:nvPr>
        </p:nvSpPr>
        <p:spPr>
          <a:xfrm>
            <a:off x="1985238" y="2173357"/>
            <a:ext cx="7886700" cy="4571999"/>
          </a:xfrm>
        </p:spPr>
        <p:txBody>
          <a:bodyPr>
            <a:normAutofit/>
          </a:bodyPr>
          <a:lstStyle/>
          <a:p>
            <a:r>
              <a:rPr lang="en-US" sz="1800" dirty="0"/>
              <a:t>Department of Public Safety/University Police, Reed Operations Center</a:t>
            </a:r>
          </a:p>
          <a:p>
            <a:r>
              <a:rPr lang="en-US" sz="1800" dirty="0"/>
              <a:t>Ph:  717-477-1114</a:t>
            </a:r>
          </a:p>
          <a:p>
            <a:endParaRPr lang="en-US" sz="1800" dirty="0"/>
          </a:p>
          <a:p>
            <a:r>
              <a:rPr lang="en-US" sz="1800" dirty="0"/>
              <a:t>Counseling Center, Wellness Center at Naugle Hall, Ground Floor, </a:t>
            </a:r>
          </a:p>
          <a:p>
            <a:r>
              <a:rPr lang="en-US" sz="1800" dirty="0"/>
              <a:t>Ph:  717-477-1481 </a:t>
            </a:r>
          </a:p>
          <a:p>
            <a:endParaRPr lang="en-US" sz="1800" dirty="0"/>
          </a:p>
          <a:p>
            <a:r>
              <a:rPr lang="en-US" sz="1800" dirty="0"/>
              <a:t>PAGE Center, </a:t>
            </a:r>
            <a:r>
              <a:rPr lang="en-US" sz="1800" dirty="0" err="1"/>
              <a:t>Ceddia</a:t>
            </a:r>
            <a:r>
              <a:rPr lang="en-US" sz="1800" dirty="0"/>
              <a:t> Union Building (CUB), </a:t>
            </a:r>
          </a:p>
          <a:p>
            <a:r>
              <a:rPr lang="en-US" sz="1800" dirty="0"/>
              <a:t>Ph:  717-477-1291</a:t>
            </a:r>
          </a:p>
          <a:p>
            <a:endParaRPr lang="en-US" sz="1800" dirty="0"/>
          </a:p>
          <a:p>
            <a:r>
              <a:rPr lang="en-US" sz="1800" dirty="0"/>
              <a:t>Student Affairs, Old Main (2</a:t>
            </a:r>
            <a:r>
              <a:rPr lang="en-US" sz="1800" baseline="30000" dirty="0"/>
              <a:t>nd</a:t>
            </a:r>
            <a:r>
              <a:rPr lang="en-US" sz="1800" dirty="0"/>
              <a:t> Floor) </a:t>
            </a:r>
          </a:p>
          <a:p>
            <a:r>
              <a:rPr lang="en-US" sz="1800" dirty="0"/>
              <a:t>Ph:  717-477-1701</a:t>
            </a:r>
          </a:p>
          <a:p>
            <a:endParaRPr lang="en-US" sz="1800" dirty="0"/>
          </a:p>
          <a:p>
            <a:r>
              <a:rPr lang="en-US" sz="1800" dirty="0"/>
              <a:t>SEAP (Employee Assistance Program) 1-800-692-7459</a:t>
            </a:r>
          </a:p>
        </p:txBody>
      </p:sp>
    </p:spTree>
    <p:extLst>
      <p:ext uri="{BB962C8B-B14F-4D97-AF65-F5344CB8AC3E}">
        <p14:creationId xmlns:p14="http://schemas.microsoft.com/office/powerpoint/2010/main" val="1168026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CA04E-90CD-1EE4-0D88-CD52B3D61BA1}"/>
              </a:ext>
            </a:extLst>
          </p:cNvPr>
          <p:cNvSpPr>
            <a:spLocks noGrp="1"/>
          </p:cNvSpPr>
          <p:nvPr>
            <p:ph type="title"/>
          </p:nvPr>
        </p:nvSpPr>
        <p:spPr/>
        <p:txBody>
          <a:bodyPr/>
          <a:lstStyle/>
          <a:p>
            <a:r>
              <a:rPr lang="en-US" dirty="0"/>
              <a:t> To receive credit for taking this training</a:t>
            </a:r>
          </a:p>
        </p:txBody>
      </p:sp>
      <p:sp>
        <p:nvSpPr>
          <p:cNvPr id="3" name="Content Placeholder 2">
            <a:extLst>
              <a:ext uri="{FF2B5EF4-FFF2-40B4-BE49-F238E27FC236}">
                <a16:creationId xmlns:a16="http://schemas.microsoft.com/office/drawing/2014/main" id="{6BEF573A-3ACF-21FE-AE89-2B5EF5077EB3}"/>
              </a:ext>
            </a:extLst>
          </p:cNvPr>
          <p:cNvSpPr>
            <a:spLocks noGrp="1"/>
          </p:cNvSpPr>
          <p:nvPr>
            <p:ph sz="quarter" idx="10"/>
          </p:nvPr>
        </p:nvSpPr>
        <p:spPr/>
        <p:txBody>
          <a:bodyPr/>
          <a:lstStyle/>
          <a:p>
            <a:r>
              <a:rPr lang="en-US" dirty="0"/>
              <a:t>In order to get credit for completing this training, you must download and complete the training receipt.  Then it must be returned to the Office of Human Resources, Old Main, Room 109.</a:t>
            </a:r>
          </a:p>
          <a:p>
            <a:endParaRPr lang="en-US" dirty="0"/>
          </a:p>
          <a:p>
            <a:r>
              <a:rPr lang="en-US" dirty="0"/>
              <a:t>Click here to download you </a:t>
            </a:r>
            <a:r>
              <a:rPr lang="en-US" dirty="0">
                <a:hlinkClick r:id="rId2"/>
              </a:rPr>
              <a:t>training receipt </a:t>
            </a:r>
            <a:endParaRPr lang="en-US" dirty="0"/>
          </a:p>
        </p:txBody>
      </p:sp>
    </p:spTree>
    <p:extLst>
      <p:ext uri="{BB962C8B-B14F-4D97-AF65-F5344CB8AC3E}">
        <p14:creationId xmlns:p14="http://schemas.microsoft.com/office/powerpoint/2010/main" val="1165033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7CDE9-E8A9-0B51-3521-2DCC3AC540F8}"/>
              </a:ext>
            </a:extLst>
          </p:cNvPr>
          <p:cNvSpPr>
            <a:spLocks noGrp="1"/>
          </p:cNvSpPr>
          <p:nvPr>
            <p:ph type="title"/>
          </p:nvPr>
        </p:nvSpPr>
        <p:spPr/>
        <p:txBody>
          <a:bodyPr/>
          <a:lstStyle/>
          <a:p>
            <a:r>
              <a:rPr lang="en-US" dirty="0"/>
              <a:t>       Set your course straight at Shippensburg</a:t>
            </a:r>
          </a:p>
        </p:txBody>
      </p:sp>
      <p:sp>
        <p:nvSpPr>
          <p:cNvPr id="3" name="Content Placeholder 2">
            <a:extLst>
              <a:ext uri="{FF2B5EF4-FFF2-40B4-BE49-F238E27FC236}">
                <a16:creationId xmlns:a16="http://schemas.microsoft.com/office/drawing/2014/main" id="{7FA108B0-BC51-7C99-6542-58EC4B7D337C}"/>
              </a:ext>
            </a:extLst>
          </p:cNvPr>
          <p:cNvSpPr>
            <a:spLocks noGrp="1"/>
          </p:cNvSpPr>
          <p:nvPr>
            <p:ph sz="quarter" idx="10"/>
          </p:nvPr>
        </p:nvSpPr>
        <p:spPr>
          <a:xfrm>
            <a:off x="2699440" y="2705470"/>
            <a:ext cx="6328299" cy="1784411"/>
          </a:xfrm>
        </p:spPr>
        <p:txBody>
          <a:bodyPr>
            <a:noAutofit/>
          </a:bodyPr>
          <a:lstStyle/>
          <a:p>
            <a:r>
              <a:rPr lang="en-US" sz="2400" dirty="0"/>
              <a:t>Get onboard with kindness, generosity,</a:t>
            </a:r>
          </a:p>
          <a:p>
            <a:r>
              <a:rPr lang="en-US" sz="2400" dirty="0"/>
              <a:t>gratitude and being genuinely inclusive</a:t>
            </a:r>
          </a:p>
          <a:p>
            <a:r>
              <a:rPr lang="en-US" sz="2400" dirty="0"/>
              <a:t>towards all.  Let’s make Shippensburg</a:t>
            </a:r>
          </a:p>
          <a:p>
            <a:r>
              <a:rPr lang="en-US" sz="2400" dirty="0"/>
              <a:t>University a great place to work and learn!</a:t>
            </a:r>
          </a:p>
          <a:p>
            <a:endParaRPr lang="en-US" sz="2400" dirty="0"/>
          </a:p>
          <a:p>
            <a:endParaRPr lang="en-US" sz="2400" dirty="0"/>
          </a:p>
          <a:p>
            <a:endParaRPr lang="en-US" sz="2400" dirty="0"/>
          </a:p>
          <a:p>
            <a:r>
              <a:rPr lang="en-US" sz="2400" dirty="0"/>
              <a:t>                                                                   										                  5/2022</a:t>
            </a:r>
          </a:p>
          <a:p>
            <a:endParaRPr lang="en-US" sz="2400" dirty="0"/>
          </a:p>
        </p:txBody>
      </p:sp>
    </p:spTree>
    <p:extLst>
      <p:ext uri="{BB962C8B-B14F-4D97-AF65-F5344CB8AC3E}">
        <p14:creationId xmlns:p14="http://schemas.microsoft.com/office/powerpoint/2010/main" val="726100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09205" y="1952217"/>
            <a:ext cx="9650026" cy="4064760"/>
          </a:xfrm>
        </p:spPr>
        <p:txBody>
          <a:bodyPr/>
          <a:lstStyle/>
          <a:p>
            <a:endParaRPr lang="en-US" sz="2800" dirty="0">
              <a:hlinkClick r:id="rId2"/>
            </a:endParaRPr>
          </a:p>
          <a:p>
            <a:endParaRPr lang="en-US" sz="2800" dirty="0">
              <a:hlinkClick r:id="rId2"/>
            </a:endParaRPr>
          </a:p>
        </p:txBody>
      </p:sp>
      <p:sp>
        <p:nvSpPr>
          <p:cNvPr id="5" name="Title 4">
            <a:extLst>
              <a:ext uri="{FF2B5EF4-FFF2-40B4-BE49-F238E27FC236}">
                <a16:creationId xmlns:a16="http://schemas.microsoft.com/office/drawing/2014/main" id="{097E9A1F-E0EE-5CB0-3E79-96F38940DFE1}"/>
              </a:ext>
            </a:extLst>
          </p:cNvPr>
          <p:cNvSpPr>
            <a:spLocks noGrp="1"/>
          </p:cNvSpPr>
          <p:nvPr>
            <p:ph type="title"/>
          </p:nvPr>
        </p:nvSpPr>
        <p:spPr>
          <a:xfrm>
            <a:off x="1920240" y="1481667"/>
            <a:ext cx="7886700" cy="3894666"/>
          </a:xfrm>
        </p:spPr>
        <p:txBody>
          <a:bodyPr>
            <a:normAutofit/>
          </a:bodyPr>
          <a:lstStyle/>
          <a:p>
            <a:r>
              <a:rPr lang="en-US" dirty="0"/>
              <a:t>		    Training Disclaimer</a:t>
            </a:r>
            <a:br>
              <a:rPr lang="en-US" dirty="0"/>
            </a:br>
            <a:br>
              <a:rPr lang="en-US" dirty="0"/>
            </a:br>
            <a:r>
              <a:rPr lang="en-US" dirty="0"/>
              <a:t>	This training contains adult situations and 	language.  The training content and the 	delivery of the training content is not meant 	to offend, embarrass or harass and is strictly 	for training purposes to show what behavior 	is inappropriate and prohibited per 	university policies.</a:t>
            </a:r>
          </a:p>
        </p:txBody>
      </p:sp>
    </p:spTree>
    <p:extLst>
      <p:ext uri="{BB962C8B-B14F-4D97-AF65-F5344CB8AC3E}">
        <p14:creationId xmlns:p14="http://schemas.microsoft.com/office/powerpoint/2010/main" val="2139103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2241257" y="2175933"/>
            <a:ext cx="7907454" cy="2506134"/>
          </a:xfrm>
        </p:spPr>
        <p:txBody>
          <a:bodyPr/>
          <a:lstStyle/>
          <a:p>
            <a:pPr lvl="0"/>
            <a:endParaRPr lang="en-US" sz="2400" dirty="0">
              <a:solidFill>
                <a:schemeClr val="accent3"/>
              </a:solidFill>
              <a:latin typeface="Georgia" panose="02040502050405020303" pitchFamily="18" charset="0"/>
            </a:endParaRPr>
          </a:p>
          <a:p>
            <a:pPr lvl="0"/>
            <a:r>
              <a:rPr lang="en-US" sz="2400" dirty="0">
                <a:solidFill>
                  <a:schemeClr val="accent3"/>
                </a:solidFill>
                <a:latin typeface="Georgia" panose="02040502050405020303" pitchFamily="18" charset="0"/>
              </a:rPr>
              <a:t>Shippensburg University of PA is an Equal Opportunity Employer.  This means that the university encourages the hiring of all individuals without regard to race, color, sex, sexual orientation, gender identity, age, national origin, disability status, religion, veteran status or genetic information.</a:t>
            </a:r>
          </a:p>
        </p:txBody>
      </p:sp>
      <p:sp>
        <p:nvSpPr>
          <p:cNvPr id="4" name="Title 3"/>
          <p:cNvSpPr>
            <a:spLocks noGrp="1"/>
          </p:cNvSpPr>
          <p:nvPr>
            <p:ph type="title"/>
          </p:nvPr>
        </p:nvSpPr>
        <p:spPr>
          <a:xfrm>
            <a:off x="1920240" y="1176291"/>
            <a:ext cx="7886700" cy="716084"/>
          </a:xfrm>
        </p:spPr>
        <p:txBody>
          <a:bodyPr/>
          <a:lstStyle/>
          <a:p>
            <a:r>
              <a:rPr lang="en-US" dirty="0"/>
              <a:t>                            Equal Opportunity</a:t>
            </a:r>
          </a:p>
        </p:txBody>
      </p:sp>
    </p:spTree>
    <p:extLst>
      <p:ext uri="{BB962C8B-B14F-4D97-AF65-F5344CB8AC3E}">
        <p14:creationId xmlns:p14="http://schemas.microsoft.com/office/powerpoint/2010/main" val="1544095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920239" y="2015231"/>
            <a:ext cx="7886701" cy="4842769"/>
          </a:xfrm>
        </p:spPr>
        <p:txBody>
          <a:bodyPr/>
          <a:lstStyle/>
          <a:p>
            <a:r>
              <a:rPr lang="en-US" dirty="0"/>
              <a:t>Conducts internal investigations regarding Discrimination and Title IX violations and oversees the university process and response to these violations</a:t>
            </a:r>
          </a:p>
          <a:p>
            <a:r>
              <a:rPr lang="en-US" dirty="0"/>
              <a:t>Handles inquiries concerning employment discrimination issues with faculty, staff and students</a:t>
            </a:r>
          </a:p>
          <a:p>
            <a:r>
              <a:rPr lang="en-US" dirty="0"/>
              <a:t>Conducts trainings for faculty, staff and students regarding discrimination prevention and Title IX</a:t>
            </a:r>
          </a:p>
          <a:p>
            <a:r>
              <a:rPr lang="en-US" dirty="0"/>
              <a:t>Review, creates and updates policies and procedures</a:t>
            </a:r>
          </a:p>
          <a:p>
            <a:r>
              <a:rPr lang="en-US" dirty="0"/>
              <a:t>Assists in ADA enforcement and ADA appeals</a:t>
            </a:r>
          </a:p>
          <a:p>
            <a:r>
              <a:rPr lang="en-US" dirty="0"/>
              <a:t>Assist with university searches to maintain compliance and advise search committees</a:t>
            </a:r>
          </a:p>
          <a:p>
            <a:r>
              <a:rPr lang="en-US" dirty="0"/>
              <a:t>Acts as a liaison for the university and PASSHE General Counsel regarding Discrimination and Title IX matters</a:t>
            </a:r>
          </a:p>
          <a:p>
            <a:r>
              <a:rPr lang="en-US" dirty="0"/>
              <a:t>Provides accommodations for victims of discrimination or sexual assault as required by Title IX</a:t>
            </a:r>
          </a:p>
          <a:p>
            <a:r>
              <a:rPr lang="en-US" dirty="0"/>
              <a:t>Identifying and addressing patters or systemic problems along with enforcing all Title IX policies and procedures for all academic programs</a:t>
            </a:r>
          </a:p>
        </p:txBody>
      </p:sp>
      <p:sp>
        <p:nvSpPr>
          <p:cNvPr id="3" name="Title 2"/>
          <p:cNvSpPr>
            <a:spLocks noGrp="1"/>
          </p:cNvSpPr>
          <p:nvPr>
            <p:ph type="title"/>
          </p:nvPr>
        </p:nvSpPr>
        <p:spPr/>
        <p:txBody>
          <a:bodyPr/>
          <a:lstStyle/>
          <a:p>
            <a:r>
              <a:rPr lang="en-US" dirty="0"/>
              <a:t>       Title IX Coordinator/Compliance Officer</a:t>
            </a:r>
          </a:p>
        </p:txBody>
      </p:sp>
    </p:spTree>
    <p:extLst>
      <p:ext uri="{BB962C8B-B14F-4D97-AF65-F5344CB8AC3E}">
        <p14:creationId xmlns:p14="http://schemas.microsoft.com/office/powerpoint/2010/main" val="582756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Title IX</a:t>
            </a:r>
          </a:p>
        </p:txBody>
      </p:sp>
      <p:sp>
        <p:nvSpPr>
          <p:cNvPr id="3" name="Content Placeholder 2"/>
          <p:cNvSpPr>
            <a:spLocks noGrp="1"/>
          </p:cNvSpPr>
          <p:nvPr>
            <p:ph sz="quarter" idx="10"/>
          </p:nvPr>
        </p:nvSpPr>
        <p:spPr>
          <a:xfrm>
            <a:off x="1920239" y="2194560"/>
            <a:ext cx="8120405" cy="3848100"/>
          </a:xfrm>
        </p:spPr>
        <p:txBody>
          <a:bodyPr/>
          <a:lstStyle/>
          <a:p>
            <a:pPr lvl="0"/>
            <a:endParaRPr lang="en-US" dirty="0"/>
          </a:p>
          <a:p>
            <a:pPr lvl="0"/>
            <a:r>
              <a:rPr lang="en-US" dirty="0"/>
              <a:t>TITLE IX of the Education Amendments of 1972.  Implementing regulations at:  20 U.S.C.  1681 &amp; 34 C.F.R.  Part 106</a:t>
            </a:r>
          </a:p>
          <a:p>
            <a:pPr lvl="0"/>
            <a:endParaRPr lang="en-US" dirty="0"/>
          </a:p>
          <a:p>
            <a:pPr lvl="0"/>
            <a:r>
              <a:rPr lang="en-US" dirty="0"/>
              <a:t>“No person in the United States shall, on the basis of sex, be excluded from participation in, be denied the benefits of, or be subjected to discrimination under any educational program or activity receiving federal financial assistance.”</a:t>
            </a:r>
          </a:p>
        </p:txBody>
      </p:sp>
    </p:spTree>
    <p:extLst>
      <p:ext uri="{BB962C8B-B14F-4D97-AF65-F5344CB8AC3E}">
        <p14:creationId xmlns:p14="http://schemas.microsoft.com/office/powerpoint/2010/main" val="1972660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5EC95-0797-FCDB-D25A-3E896A305186}"/>
              </a:ext>
            </a:extLst>
          </p:cNvPr>
          <p:cNvSpPr>
            <a:spLocks noGrp="1"/>
          </p:cNvSpPr>
          <p:nvPr>
            <p:ph type="title"/>
          </p:nvPr>
        </p:nvSpPr>
        <p:spPr/>
        <p:txBody>
          <a:bodyPr/>
          <a:lstStyle/>
          <a:p>
            <a:r>
              <a:rPr lang="en-US" dirty="0"/>
              <a:t>			The </a:t>
            </a:r>
            <a:r>
              <a:rPr lang="en-US" dirty="0" err="1"/>
              <a:t>Clery</a:t>
            </a:r>
            <a:r>
              <a:rPr lang="en-US" dirty="0"/>
              <a:t> Act</a:t>
            </a:r>
          </a:p>
        </p:txBody>
      </p:sp>
      <p:sp>
        <p:nvSpPr>
          <p:cNvPr id="3" name="Content Placeholder 2">
            <a:extLst>
              <a:ext uri="{FF2B5EF4-FFF2-40B4-BE49-F238E27FC236}">
                <a16:creationId xmlns:a16="http://schemas.microsoft.com/office/drawing/2014/main" id="{5AD8F838-DC5E-C613-0402-0DFC8249EF27}"/>
              </a:ext>
            </a:extLst>
          </p:cNvPr>
          <p:cNvSpPr>
            <a:spLocks noGrp="1"/>
          </p:cNvSpPr>
          <p:nvPr>
            <p:ph sz="quarter" idx="10"/>
          </p:nvPr>
        </p:nvSpPr>
        <p:spPr/>
        <p:txBody>
          <a:bodyPr/>
          <a:lstStyle/>
          <a:p>
            <a:r>
              <a:rPr lang="en-US" dirty="0"/>
              <a:t>Named after Jeanne </a:t>
            </a:r>
            <a:r>
              <a:rPr lang="en-US" dirty="0" err="1"/>
              <a:t>Clery</a:t>
            </a:r>
            <a:r>
              <a:rPr lang="en-US" dirty="0"/>
              <a:t>, who was  nineteen years old and a freshman, who was killed at her university (in Pennsylvania) in 1986.  The </a:t>
            </a:r>
            <a:r>
              <a:rPr lang="en-US" dirty="0" err="1"/>
              <a:t>Clery</a:t>
            </a:r>
            <a:r>
              <a:rPr lang="en-US" dirty="0"/>
              <a:t> Act became law in 1990 requiring universities to maintain records and disclose information about crimes that occur on their campuses.</a:t>
            </a:r>
          </a:p>
          <a:p>
            <a:endParaRPr lang="en-US" dirty="0"/>
          </a:p>
          <a:p>
            <a:r>
              <a:rPr lang="en-US" dirty="0"/>
              <a:t>All crimes committed at Shippensburg University of Pennsylvania must be reported and when necessary, reported to the campus community in a timely manner.  Shippensburg University of Pennsylvania publishes its Annual Security Report every October 1</a:t>
            </a:r>
            <a:r>
              <a:rPr lang="en-US" baseline="30000" dirty="0"/>
              <a:t>st</a:t>
            </a:r>
            <a:r>
              <a:rPr lang="en-US" dirty="0"/>
              <a:t> on the Shippensburg University website.</a:t>
            </a:r>
          </a:p>
        </p:txBody>
      </p:sp>
    </p:spTree>
    <p:extLst>
      <p:ext uri="{BB962C8B-B14F-4D97-AF65-F5344CB8AC3E}">
        <p14:creationId xmlns:p14="http://schemas.microsoft.com/office/powerpoint/2010/main" val="2302472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B6BD5-D5EB-63A9-7A86-15BCACE1C772}"/>
              </a:ext>
            </a:extLst>
          </p:cNvPr>
          <p:cNvSpPr>
            <a:spLocks noGrp="1"/>
          </p:cNvSpPr>
          <p:nvPr>
            <p:ph type="title"/>
          </p:nvPr>
        </p:nvSpPr>
        <p:spPr/>
        <p:txBody>
          <a:bodyPr/>
          <a:lstStyle/>
          <a:p>
            <a:r>
              <a:rPr lang="en-US" dirty="0"/>
              <a:t>	      Protection of Minors on Campus</a:t>
            </a:r>
          </a:p>
        </p:txBody>
      </p:sp>
      <p:sp>
        <p:nvSpPr>
          <p:cNvPr id="3" name="Content Placeholder 2">
            <a:extLst>
              <a:ext uri="{FF2B5EF4-FFF2-40B4-BE49-F238E27FC236}">
                <a16:creationId xmlns:a16="http://schemas.microsoft.com/office/drawing/2014/main" id="{E76E9253-A119-2E9F-2E9E-4DD1A8A1E5BD}"/>
              </a:ext>
            </a:extLst>
          </p:cNvPr>
          <p:cNvSpPr>
            <a:spLocks noGrp="1"/>
          </p:cNvSpPr>
          <p:nvPr>
            <p:ph sz="quarter" idx="10"/>
          </p:nvPr>
        </p:nvSpPr>
        <p:spPr>
          <a:xfrm>
            <a:off x="1920239" y="2194560"/>
            <a:ext cx="8422245" cy="3848100"/>
          </a:xfrm>
        </p:spPr>
        <p:txBody>
          <a:bodyPr/>
          <a:lstStyle/>
          <a:p>
            <a:r>
              <a:rPr lang="en-US" dirty="0"/>
              <a:t>In a situation of suspected child abuse involving individuals under the age of 18, all employees are considered “Mandated Reporters” and have had training from the university regarding the reporting of suspected child abuse.  This training is mandatory for all university employees and those have contact with minors.</a:t>
            </a:r>
          </a:p>
          <a:p>
            <a:endParaRPr lang="en-US" dirty="0"/>
          </a:p>
          <a:p>
            <a:r>
              <a:rPr lang="en-US" dirty="0"/>
              <a:t>If there is a situation of suspected child abuse you must immediately make an oral report to the Pennsylvania Department of Human Services (DHS) by calling Child Line at 1-800-932-0313.  After an oral report is made a written repost must be made within 48 hours to DHS.</a:t>
            </a:r>
          </a:p>
          <a:p>
            <a:r>
              <a:rPr lang="en-US" dirty="0"/>
              <a:t>Immediately following the report to DHA, you must notify the Title IX Coordinator, Dr. John Burnett in Human Resources at 717-477-1323 or </a:t>
            </a:r>
            <a:r>
              <a:rPr lang="en-US" dirty="0">
                <a:hlinkClick r:id="rId2"/>
              </a:rPr>
              <a:t>JABurnett@ship.edu</a:t>
            </a:r>
            <a:r>
              <a:rPr lang="en-US" dirty="0"/>
              <a:t> .  Dr. Burnett is designated as the person in charge of these complaints and will assist in facilitating the University’s cooperation with the filing and investigating of any report incidents involving minors along with the university campus police.</a:t>
            </a:r>
          </a:p>
        </p:txBody>
      </p:sp>
    </p:spTree>
    <p:extLst>
      <p:ext uri="{BB962C8B-B14F-4D97-AF65-F5344CB8AC3E}">
        <p14:creationId xmlns:p14="http://schemas.microsoft.com/office/powerpoint/2010/main" val="228804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C369-C781-E776-0015-620D94D48BA4}"/>
              </a:ext>
            </a:extLst>
          </p:cNvPr>
          <p:cNvSpPr>
            <a:spLocks noGrp="1"/>
          </p:cNvSpPr>
          <p:nvPr>
            <p:ph type="title"/>
          </p:nvPr>
        </p:nvSpPr>
        <p:spPr/>
        <p:txBody>
          <a:bodyPr/>
          <a:lstStyle/>
          <a:p>
            <a:r>
              <a:rPr lang="en-US" dirty="0"/>
              <a:t>		        ADA Compliance</a:t>
            </a:r>
          </a:p>
        </p:txBody>
      </p:sp>
      <p:sp>
        <p:nvSpPr>
          <p:cNvPr id="3" name="Content Placeholder 2">
            <a:extLst>
              <a:ext uri="{FF2B5EF4-FFF2-40B4-BE49-F238E27FC236}">
                <a16:creationId xmlns:a16="http://schemas.microsoft.com/office/drawing/2014/main" id="{1A959454-DE7D-3F61-F01D-461D7C3A8F2A}"/>
              </a:ext>
            </a:extLst>
          </p:cNvPr>
          <p:cNvSpPr>
            <a:spLocks noGrp="1"/>
          </p:cNvSpPr>
          <p:nvPr>
            <p:ph sz="quarter" idx="10"/>
          </p:nvPr>
        </p:nvSpPr>
        <p:spPr>
          <a:xfrm>
            <a:off x="2135967" y="2203094"/>
            <a:ext cx="7259240" cy="3848100"/>
          </a:xfrm>
        </p:spPr>
        <p:txBody>
          <a:bodyPr/>
          <a:lstStyle/>
          <a:p>
            <a:r>
              <a:rPr lang="en-US" dirty="0"/>
              <a:t>For Faculty and staff employees:  If you have or develop a disability whether physical or mental and need accommodations, please contact The Human Resources Office in Old Main, Room 109 for assistance.</a:t>
            </a:r>
          </a:p>
          <a:p>
            <a:endParaRPr lang="en-US" dirty="0"/>
          </a:p>
          <a:p>
            <a:r>
              <a:rPr lang="en-US" dirty="0"/>
              <a:t>For Students:  All classroom accommodations will be handled by the Office of Accessibility Resources located at </a:t>
            </a:r>
            <a:r>
              <a:rPr lang="en-US" dirty="0" err="1"/>
              <a:t>Mowrey</a:t>
            </a:r>
            <a:r>
              <a:rPr lang="en-US" dirty="0"/>
              <a:t> Hall, Room 252.  That office can be contacted at 717-477-1364 or </a:t>
            </a:r>
            <a:r>
              <a:rPr lang="en-US" dirty="0">
                <a:hlinkClick r:id="rId2"/>
              </a:rPr>
              <a:t>oar@ship.edu</a:t>
            </a:r>
            <a:endParaRPr lang="en-US" dirty="0"/>
          </a:p>
          <a:p>
            <a:endParaRPr lang="en-US" dirty="0"/>
          </a:p>
          <a:p>
            <a:r>
              <a:rPr lang="en-US" dirty="0"/>
              <a:t>Service animals are allowed on campus for accommodation purposes, but may be restricted in areas that could be harmful to the animals.  Example:  A lab that could have pathogens harmful to the animal. </a:t>
            </a:r>
          </a:p>
          <a:p>
            <a:endParaRPr lang="en-US" dirty="0"/>
          </a:p>
        </p:txBody>
      </p:sp>
    </p:spTree>
    <p:extLst>
      <p:ext uri="{BB962C8B-B14F-4D97-AF65-F5344CB8AC3E}">
        <p14:creationId xmlns:p14="http://schemas.microsoft.com/office/powerpoint/2010/main" val="1440797537"/>
      </p:ext>
    </p:extLst>
  </p:cSld>
  <p:clrMapOvr>
    <a:masterClrMapping/>
  </p:clrMapOvr>
</p:sld>
</file>

<file path=ppt/theme/theme1.xml><?xml version="1.0" encoding="utf-8"?>
<a:theme xmlns:a="http://schemas.openxmlformats.org/drawingml/2006/main" name="Office Theme">
  <a:themeElements>
    <a:clrScheme name="Shippensburg University 1">
      <a:dk1>
        <a:srgbClr val="0D5CB8"/>
      </a:dk1>
      <a:lt1>
        <a:srgbClr val="FFFFFF"/>
      </a:lt1>
      <a:dk2>
        <a:srgbClr val="0E223E"/>
      </a:dk2>
      <a:lt2>
        <a:srgbClr val="FEFDFF"/>
      </a:lt2>
      <a:accent1>
        <a:srgbClr val="EB222D"/>
      </a:accent1>
      <a:accent2>
        <a:srgbClr val="AB1623"/>
      </a:accent2>
      <a:accent3>
        <a:srgbClr val="0D5CB8"/>
      </a:accent3>
      <a:accent4>
        <a:srgbClr val="1F345D"/>
      </a:accent4>
      <a:accent5>
        <a:srgbClr val="93B7BB"/>
      </a:accent5>
      <a:accent6>
        <a:srgbClr val="54555A"/>
      </a:accent6>
      <a:hlink>
        <a:srgbClr val="0563C1"/>
      </a:hlink>
      <a:folHlink>
        <a:srgbClr val="0D5B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37042e2d-6aa1-4dd2-85e7-03fe12de7d6c">
      <UserInfo>
        <DisplayName>Mattern, Mira</DisplayName>
        <AccountId>35</AccountId>
        <AccountType/>
      </UserInfo>
      <UserInfo>
        <DisplayName>Garris, Kimberly</DisplayName>
        <AccountId>30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27C41ECA63A7E4BB77F196C7309D6AF" ma:contentTypeVersion="11" ma:contentTypeDescription="Create a new document." ma:contentTypeScope="" ma:versionID="890977e9b8af2c25e5f18cfe61609801">
  <xsd:schema xmlns:xsd="http://www.w3.org/2001/XMLSchema" xmlns:xs="http://www.w3.org/2001/XMLSchema" xmlns:p="http://schemas.microsoft.com/office/2006/metadata/properties" xmlns:ns2="d0f2a467-2fe8-4545-9c8d-14ed69d6c4b7" xmlns:ns3="37042e2d-6aa1-4dd2-85e7-03fe12de7d6c" targetNamespace="http://schemas.microsoft.com/office/2006/metadata/properties" ma:root="true" ma:fieldsID="25cc24f2f543387573355c2871668eaf" ns2:_="" ns3:_="">
    <xsd:import namespace="d0f2a467-2fe8-4545-9c8d-14ed69d6c4b7"/>
    <xsd:import namespace="37042e2d-6aa1-4dd2-85e7-03fe12de7d6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f2a467-2fe8-4545-9c8d-14ed69d6c4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042e2d-6aa1-4dd2-85e7-03fe12de7d6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63CDC5-2236-4260-B1C6-F7C91F669A06}">
  <ds:schemaRefs>
    <ds:schemaRef ds:uri="http://schemas.microsoft.com/sharepoint/v3/contenttype/forms"/>
  </ds:schemaRefs>
</ds:datastoreItem>
</file>

<file path=customXml/itemProps2.xml><?xml version="1.0" encoding="utf-8"?>
<ds:datastoreItem xmlns:ds="http://schemas.openxmlformats.org/officeDocument/2006/customXml" ds:itemID="{CB57E38A-FB8D-4480-A2D1-5591CDD74BCA}">
  <ds:schemaRefs>
    <ds:schemaRef ds:uri="http://schemas.microsoft.com/office/2006/metadata/properties"/>
    <ds:schemaRef ds:uri="http://schemas.microsoft.com/office/infopath/2007/PartnerControls"/>
    <ds:schemaRef ds:uri="37042e2d-6aa1-4dd2-85e7-03fe12de7d6c"/>
  </ds:schemaRefs>
</ds:datastoreItem>
</file>

<file path=customXml/itemProps3.xml><?xml version="1.0" encoding="utf-8"?>
<ds:datastoreItem xmlns:ds="http://schemas.openxmlformats.org/officeDocument/2006/customXml" ds:itemID="{6A558075-3F6D-468B-BC52-9A8400793E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f2a467-2fe8-4545-9c8d-14ed69d6c4b7"/>
    <ds:schemaRef ds:uri="37042e2d-6aa1-4dd2-85e7-03fe12de7d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990</TotalTime>
  <Words>2457</Words>
  <Application>Microsoft Office PowerPoint</Application>
  <PresentationFormat>Widescreen</PresentationFormat>
  <Paragraphs>157</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Georgia</vt:lpstr>
      <vt:lpstr>LucidaGrande</vt:lpstr>
      <vt:lpstr>Office Theme</vt:lpstr>
      <vt:lpstr>Discrimination and Sexual Harassment Prevention: Equal Opportunity, Title IX, The Clery Act, Protection of Minors, The ADA , Shippensburg’s policies &amp; relevant information</vt:lpstr>
      <vt:lpstr>PowerPoint Presentation</vt:lpstr>
      <vt:lpstr>      Training Disclaimer   This training contains adult situations and  language.  The training content and the  delivery of the training content is not meant  to offend, embarrass or harass and is strictly  for training purposes to show what behavior  is inappropriate and prohibited per  university policies.</vt:lpstr>
      <vt:lpstr>                            Equal Opportunity</vt:lpstr>
      <vt:lpstr>       Title IX Coordinator/Compliance Officer</vt:lpstr>
      <vt:lpstr>         Title IX</vt:lpstr>
      <vt:lpstr>   The Clery Act</vt:lpstr>
      <vt:lpstr>       Protection of Minors on Campus</vt:lpstr>
      <vt:lpstr>          ADA Compliance</vt:lpstr>
      <vt:lpstr>When it comes to Discrimination and Sexual Harassment, someone else’s perception of an event or statement may differ from our own.</vt:lpstr>
      <vt:lpstr>Shippensburg University Policies Against Discrimination</vt:lpstr>
      <vt:lpstr>Harassment vs. Unlawful Harassment</vt:lpstr>
      <vt:lpstr>Unlawful Harassment is…..</vt:lpstr>
      <vt:lpstr>Discrimination and Sexual Harassment can happen to anyone—so don’t think it can’t happen to you!</vt:lpstr>
      <vt:lpstr>Penalties  and consequences for Discrimination and Sexual Harassment to those found to have violated Shippensburg University Policies</vt:lpstr>
      <vt:lpstr>       What to do…..</vt:lpstr>
      <vt:lpstr>      Complaint Process</vt:lpstr>
      <vt:lpstr>   Support Person</vt:lpstr>
      <vt:lpstr>  Supervisor’s Responsibilities</vt:lpstr>
      <vt:lpstr>      Reminder about Computer Usage</vt:lpstr>
      <vt:lpstr>                       Contacts </vt:lpstr>
      <vt:lpstr>   Other Resources</vt:lpstr>
      <vt:lpstr> To receive credit for taking this training</vt:lpstr>
      <vt:lpstr>       Set your course straight at Shippensburg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Mattern, Mira</cp:lastModifiedBy>
  <cp:revision>121</cp:revision>
  <cp:lastPrinted>2018-01-23T20:14:49Z</cp:lastPrinted>
  <dcterms:created xsi:type="dcterms:W3CDTF">2018-01-23T15:04:50Z</dcterms:created>
  <dcterms:modified xsi:type="dcterms:W3CDTF">2022-07-19T15:21:37Z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0x010100327C41ECA63A7E4BB77F196C7309D6AF</vt:lpwstr>
  </property>
</Properties>
</file>