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72" r:id="rId11"/>
    <p:sldId id="273" r:id="rId12"/>
    <p:sldId id="274" r:id="rId13"/>
    <p:sldId id="278" r:id="rId14"/>
    <p:sldId id="276" r:id="rId15"/>
    <p:sldId id="277" r:id="rId16"/>
  </p:sldIdLst>
  <p:sldSz cx="18288000" cy="10287000"/>
  <p:notesSz cx="6858000" cy="9144000"/>
  <p:embeddedFontLst>
    <p:embeddedFont>
      <p:font typeface="Abadi" panose="020B0604020104020204" pitchFamily="34" charset="0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Glacial Indifference" panose="020B0604020202020204" charset="0"/>
      <p:regular r:id="rId23"/>
    </p:embeddedFont>
    <p:embeddedFont>
      <p:font typeface="Glacial Indifference Bold" panose="020B0604020202020204" charset="0"/>
      <p:regular r:id="rId24"/>
    </p:embeddedFont>
    <p:embeddedFont>
      <p:font typeface="Sifonn" panose="020B0604020202020204" charset="0"/>
      <p:regular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361" autoAdjust="0"/>
    <p:restoredTop sz="94969" autoAdjust="0"/>
  </p:normalViewPr>
  <p:slideViewPr>
    <p:cSldViewPr>
      <p:cViewPr varScale="1">
        <p:scale>
          <a:sx n="42" d="100"/>
          <a:sy n="42" d="100"/>
        </p:scale>
        <p:origin x="10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B1FE4A-A98C-41AB-9265-16630A6AD954}" type="datetimeFigureOut">
              <a:rPr lang="en-US" smtClean="0"/>
              <a:t>10/2/2020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06A4C0-6179-4A23-B55F-52CB5D58F3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6362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introductions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3372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42043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722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494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655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41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3364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2708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8002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22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1606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0883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06A4C0-6179-4A23-B55F-52CB5D58F32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799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opingwithcoronavirus.co.uk/self-help-guides" TargetMode="External"/><Relationship Id="rId3" Type="http://schemas.openxmlformats.org/officeDocument/2006/relationships/hyperlink" Target="https://www.ship.edu/life/wellness/counseling-center/" TargetMode="External"/><Relationship Id="rId7" Type="http://schemas.openxmlformats.org/officeDocument/2006/relationships/hyperlink" Target="https://learn.nes.nhs.scot/30741/psychosocial-mental-health-and-wellbeing-support/taking-care-of-myself/wellbeing-planning-tool" TargetMode="External"/><Relationship Id="rId12" Type="http://schemas.openxmlformats.org/officeDocument/2006/relationships/hyperlink" Target="https://my.life/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studentaffairs.iupui.edu/health/wellness-programs/self-screening-tools.html" TargetMode="External"/><Relationship Id="rId11" Type="http://schemas.openxmlformats.org/officeDocument/2006/relationships/hyperlink" Target="https://play.google.com/store/apps/details?id=com.jacksontempra.apps.whatsup&amp;hl=en_US" TargetMode="External"/><Relationship Id="rId5" Type="http://schemas.openxmlformats.org/officeDocument/2006/relationships/hyperlink" Target="https://www.cdc.gov/coronavirus/2019-ncov/daily-life-coping/managing-stress-anxiety.html" TargetMode="External"/><Relationship Id="rId10" Type="http://schemas.openxmlformats.org/officeDocument/2006/relationships/hyperlink" Target="https://psychiatry.ucsf.edu/coronavirus/coping#a" TargetMode="External"/><Relationship Id="rId4" Type="http://schemas.openxmlformats.org/officeDocument/2006/relationships/hyperlink" Target="https://www.ship.edu/life/wellness/" TargetMode="External"/><Relationship Id="rId9" Type="http://schemas.openxmlformats.org/officeDocument/2006/relationships/hyperlink" Target="https://www.kcl.ac.uk/ioppn/maintaining-health-and-wellbeing-during-the-covid-19-pandemic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hip.edu/life/wellness/counseling-center/COVID-19-Resources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AFE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3534622" y="1167013"/>
            <a:ext cx="3724678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584"/>
              </a:lnSpc>
            </a:pPr>
            <a:r>
              <a:rPr lang="en-US" sz="3200" spc="320" dirty="0">
                <a:solidFill>
                  <a:srgbClr val="2E414D"/>
                </a:solidFill>
                <a:latin typeface="Glacial Indifference Bold"/>
              </a:rPr>
              <a:t>SHIPPENSBURG</a:t>
            </a:r>
          </a:p>
          <a:p>
            <a:pPr algn="r">
              <a:lnSpc>
                <a:spcPts val="3584"/>
              </a:lnSpc>
            </a:pPr>
            <a:r>
              <a:rPr lang="en-US" sz="3200" spc="320" dirty="0">
                <a:solidFill>
                  <a:srgbClr val="2E414D"/>
                </a:solidFill>
                <a:latin typeface="Glacial Indifference Bold"/>
              </a:rPr>
              <a:t>UNIVERSITY PSYCHOLOGY DEPARTMENT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1028700" y="1028701"/>
            <a:ext cx="11772257" cy="9258300"/>
            <a:chOff x="0" y="0"/>
            <a:chExt cx="27954481" cy="22757330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27809700" cy="22612551"/>
            </a:xfrm>
            <a:custGeom>
              <a:avLst/>
              <a:gdLst/>
              <a:ahLst/>
              <a:cxnLst/>
              <a:rect l="l" t="t" r="r" b="b"/>
              <a:pathLst>
                <a:path w="27809700" h="22612551">
                  <a:moveTo>
                    <a:pt x="0" y="0"/>
                  </a:moveTo>
                  <a:lnTo>
                    <a:pt x="27809700" y="0"/>
                  </a:lnTo>
                  <a:lnTo>
                    <a:pt x="27809700" y="22612551"/>
                  </a:lnTo>
                  <a:lnTo>
                    <a:pt x="0" y="2261255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3EBE2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27954480" cy="22757330"/>
            </a:xfrm>
            <a:custGeom>
              <a:avLst/>
              <a:gdLst/>
              <a:ahLst/>
              <a:cxnLst/>
              <a:rect l="l" t="t" r="r" b="b"/>
              <a:pathLst>
                <a:path w="27954480" h="22757330">
                  <a:moveTo>
                    <a:pt x="27809701" y="22612550"/>
                  </a:moveTo>
                  <a:lnTo>
                    <a:pt x="27954480" y="22612550"/>
                  </a:lnTo>
                  <a:lnTo>
                    <a:pt x="27954480" y="22757330"/>
                  </a:lnTo>
                  <a:lnTo>
                    <a:pt x="27809701" y="22757330"/>
                  </a:lnTo>
                  <a:lnTo>
                    <a:pt x="27809701" y="2261255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2612550"/>
                  </a:lnTo>
                  <a:lnTo>
                    <a:pt x="0" y="22612550"/>
                  </a:lnTo>
                  <a:lnTo>
                    <a:pt x="0" y="144780"/>
                  </a:lnTo>
                  <a:close/>
                  <a:moveTo>
                    <a:pt x="0" y="22612550"/>
                  </a:moveTo>
                  <a:lnTo>
                    <a:pt x="144780" y="22612550"/>
                  </a:lnTo>
                  <a:lnTo>
                    <a:pt x="144780" y="22757330"/>
                  </a:lnTo>
                  <a:lnTo>
                    <a:pt x="0" y="22757330"/>
                  </a:lnTo>
                  <a:lnTo>
                    <a:pt x="0" y="22612550"/>
                  </a:lnTo>
                  <a:close/>
                  <a:moveTo>
                    <a:pt x="27809701" y="144780"/>
                  </a:moveTo>
                  <a:lnTo>
                    <a:pt x="27954480" y="144780"/>
                  </a:lnTo>
                  <a:lnTo>
                    <a:pt x="27954480" y="22612550"/>
                  </a:lnTo>
                  <a:lnTo>
                    <a:pt x="27809701" y="22612550"/>
                  </a:lnTo>
                  <a:lnTo>
                    <a:pt x="27809701" y="144780"/>
                  </a:lnTo>
                  <a:close/>
                  <a:moveTo>
                    <a:pt x="144780" y="22612550"/>
                  </a:moveTo>
                  <a:lnTo>
                    <a:pt x="27809701" y="22612550"/>
                  </a:lnTo>
                  <a:lnTo>
                    <a:pt x="27809701" y="22757330"/>
                  </a:lnTo>
                  <a:lnTo>
                    <a:pt x="144780" y="22757330"/>
                  </a:lnTo>
                  <a:lnTo>
                    <a:pt x="144780" y="22612550"/>
                  </a:lnTo>
                  <a:close/>
                  <a:moveTo>
                    <a:pt x="27809701" y="0"/>
                  </a:moveTo>
                  <a:lnTo>
                    <a:pt x="27954480" y="0"/>
                  </a:lnTo>
                  <a:lnTo>
                    <a:pt x="27954480" y="144780"/>
                  </a:lnTo>
                  <a:lnTo>
                    <a:pt x="27809701" y="144780"/>
                  </a:lnTo>
                  <a:lnTo>
                    <a:pt x="2780970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7809701" y="0"/>
                  </a:lnTo>
                  <a:lnTo>
                    <a:pt x="2780970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560393" y="2300219"/>
            <a:ext cx="10708871" cy="6818225"/>
            <a:chOff x="0" y="180975"/>
            <a:chExt cx="14278495" cy="9090966"/>
          </a:xfrm>
        </p:grpSpPr>
        <p:sp>
          <p:nvSpPr>
            <p:cNvPr id="7" name="TextBox 7"/>
            <p:cNvSpPr txBox="1"/>
            <p:nvPr/>
          </p:nvSpPr>
          <p:spPr>
            <a:xfrm>
              <a:off x="0" y="6698586"/>
              <a:ext cx="13769012" cy="2573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39"/>
                </a:lnSpc>
              </a:pPr>
              <a:r>
                <a:rPr lang="en-US" sz="5600" spc="168" dirty="0">
                  <a:solidFill>
                    <a:srgbClr val="2E414D"/>
                  </a:solidFill>
                  <a:latin typeface="Glacial Indifference"/>
                </a:rPr>
                <a:t>Dr. Norwood &amp; Dr. </a:t>
              </a:r>
              <a:r>
                <a:rPr lang="en-US" sz="5600" spc="168" dirty="0" err="1">
                  <a:solidFill>
                    <a:srgbClr val="2E414D"/>
                  </a:solidFill>
                  <a:latin typeface="Glacial Indifference"/>
                </a:rPr>
                <a:t>Weikel</a:t>
              </a:r>
              <a:endParaRPr lang="en-US" sz="5600" spc="168" dirty="0">
                <a:solidFill>
                  <a:srgbClr val="2E414D"/>
                </a:solidFill>
                <a:latin typeface="Glacial Indifference"/>
              </a:endParaRPr>
            </a:p>
            <a:p>
              <a:pPr>
                <a:lnSpc>
                  <a:spcPts val="7839"/>
                </a:lnSpc>
              </a:pPr>
              <a:r>
                <a:rPr lang="en-US" sz="5600" spc="168" dirty="0">
                  <a:solidFill>
                    <a:srgbClr val="2E414D"/>
                  </a:solidFill>
                  <a:latin typeface="Glacial Indifference"/>
                </a:rPr>
                <a:t>9.29.2020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180975"/>
              <a:ext cx="14278495" cy="44114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23"/>
                </a:lnSpc>
              </a:pPr>
              <a:r>
                <a:rPr lang="en-US" sz="7300" spc="105" dirty="0">
                  <a:solidFill>
                    <a:srgbClr val="2E414D"/>
                  </a:solidFill>
                  <a:latin typeface="Abadi" panose="020B0604020104020204" pitchFamily="34" charset="0"/>
                </a:rPr>
                <a:t>Clinical Psych Conversations: </a:t>
              </a:r>
            </a:p>
            <a:p>
              <a:pPr>
                <a:lnSpc>
                  <a:spcPts val="8623"/>
                </a:lnSpc>
              </a:pPr>
              <a:r>
                <a:rPr lang="en-US" sz="7300" spc="105" dirty="0">
                  <a:solidFill>
                    <a:srgbClr val="2E414D"/>
                  </a:solidFill>
                  <a:latin typeface="Abadi" panose="020B0604020104020204" pitchFamily="34" charset="0"/>
                </a:rPr>
                <a:t>Coping During Covid-19</a:t>
              </a:r>
            </a:p>
          </p:txBody>
        </p:sp>
      </p:grpSp>
      <p:pic>
        <p:nvPicPr>
          <p:cNvPr id="9" name="Picture 9"/>
          <p:cNvPicPr>
            <a:picLocks noChangeAspect="1"/>
          </p:cNvPicPr>
          <p:nvPr/>
        </p:nvPicPr>
        <p:blipFill rotWithShape="1">
          <a:blip r:embed="rId3"/>
          <a:srcRect r="22688" b="14981"/>
          <a:stretch/>
        </p:blipFill>
        <p:spPr>
          <a:xfrm>
            <a:off x="14316744" y="6227914"/>
            <a:ext cx="3971256" cy="40971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806832"/>
            <a:ext cx="11775203" cy="21287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 dirty="0">
                <a:solidFill>
                  <a:srgbClr val="2E414D"/>
                </a:solidFill>
                <a:latin typeface="Sifonn"/>
              </a:rPr>
              <a:t>Individual Nature of Coping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52921" y="4673398"/>
            <a:ext cx="19593841" cy="5786185"/>
            <a:chOff x="0" y="0"/>
            <a:chExt cx="46527665" cy="13739914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382886" cy="13595134"/>
            </a:xfrm>
            <a:custGeom>
              <a:avLst/>
              <a:gdLst/>
              <a:ahLst/>
              <a:cxnLst/>
              <a:rect l="l" t="t" r="r" b="b"/>
              <a:pathLst>
                <a:path w="46382886" h="13595134">
                  <a:moveTo>
                    <a:pt x="0" y="0"/>
                  </a:moveTo>
                  <a:lnTo>
                    <a:pt x="46382886" y="0"/>
                  </a:lnTo>
                  <a:lnTo>
                    <a:pt x="46382886" y="13595134"/>
                  </a:lnTo>
                  <a:lnTo>
                    <a:pt x="0" y="135951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527665" cy="13739915"/>
            </a:xfrm>
            <a:custGeom>
              <a:avLst/>
              <a:gdLst/>
              <a:ahLst/>
              <a:cxnLst/>
              <a:rect l="l" t="t" r="r" b="b"/>
              <a:pathLst>
                <a:path w="46527665" h="13739915">
                  <a:moveTo>
                    <a:pt x="46382887" y="13595135"/>
                  </a:moveTo>
                  <a:lnTo>
                    <a:pt x="46527665" y="13595135"/>
                  </a:lnTo>
                  <a:lnTo>
                    <a:pt x="46527665" y="13739915"/>
                  </a:lnTo>
                  <a:lnTo>
                    <a:pt x="46382887" y="13739915"/>
                  </a:lnTo>
                  <a:lnTo>
                    <a:pt x="46382887" y="1359513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3595135"/>
                  </a:lnTo>
                  <a:lnTo>
                    <a:pt x="0" y="13595135"/>
                  </a:lnTo>
                  <a:lnTo>
                    <a:pt x="0" y="144780"/>
                  </a:lnTo>
                  <a:close/>
                  <a:moveTo>
                    <a:pt x="0" y="13595135"/>
                  </a:moveTo>
                  <a:lnTo>
                    <a:pt x="144780" y="13595135"/>
                  </a:lnTo>
                  <a:lnTo>
                    <a:pt x="144780" y="13739915"/>
                  </a:lnTo>
                  <a:lnTo>
                    <a:pt x="0" y="13739915"/>
                  </a:lnTo>
                  <a:lnTo>
                    <a:pt x="0" y="13595135"/>
                  </a:lnTo>
                  <a:close/>
                  <a:moveTo>
                    <a:pt x="46382887" y="144780"/>
                  </a:moveTo>
                  <a:lnTo>
                    <a:pt x="46527665" y="144780"/>
                  </a:lnTo>
                  <a:lnTo>
                    <a:pt x="46527665" y="13595135"/>
                  </a:lnTo>
                  <a:lnTo>
                    <a:pt x="46382887" y="13595135"/>
                  </a:lnTo>
                  <a:lnTo>
                    <a:pt x="46382887" y="144780"/>
                  </a:lnTo>
                  <a:close/>
                  <a:moveTo>
                    <a:pt x="144780" y="13595135"/>
                  </a:moveTo>
                  <a:lnTo>
                    <a:pt x="46382887" y="13595135"/>
                  </a:lnTo>
                  <a:lnTo>
                    <a:pt x="46382887" y="13739915"/>
                  </a:lnTo>
                  <a:lnTo>
                    <a:pt x="144780" y="13739915"/>
                  </a:lnTo>
                  <a:lnTo>
                    <a:pt x="144780" y="13595135"/>
                  </a:lnTo>
                  <a:close/>
                  <a:moveTo>
                    <a:pt x="46382887" y="0"/>
                  </a:moveTo>
                  <a:lnTo>
                    <a:pt x="46527665" y="0"/>
                  </a:lnTo>
                  <a:lnTo>
                    <a:pt x="46527665" y="144780"/>
                  </a:lnTo>
                  <a:lnTo>
                    <a:pt x="46382887" y="144780"/>
                  </a:lnTo>
                  <a:lnTo>
                    <a:pt x="463828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382887" y="0"/>
                  </a:lnTo>
                  <a:lnTo>
                    <a:pt x="463828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14775977" y="-558569"/>
            <a:ext cx="5136684" cy="481914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973167" y="6700868"/>
            <a:ext cx="12341664" cy="17312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spc="30" dirty="0">
                <a:solidFill>
                  <a:srgbClr val="2E414D"/>
                </a:solidFill>
                <a:latin typeface="Glacial Indifference"/>
              </a:rPr>
              <a:t>One size doesn’t fit all… we can’t hand out a comprehensive coping manual and tell everyone to have at it.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916182" y="6707031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5127128" y="-300109"/>
            <a:ext cx="13330906" cy="10887218"/>
            <a:chOff x="0" y="0"/>
            <a:chExt cx="31655659" cy="2585286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1510879" cy="25708081"/>
            </a:xfrm>
            <a:custGeom>
              <a:avLst/>
              <a:gdLst/>
              <a:ahLst/>
              <a:cxnLst/>
              <a:rect l="l" t="t" r="r" b="b"/>
              <a:pathLst>
                <a:path w="31510879" h="25708081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655658" cy="25852861"/>
            </a:xfrm>
            <a:custGeom>
              <a:avLst/>
              <a:gdLst/>
              <a:ahLst/>
              <a:cxnLst/>
              <a:rect l="l" t="t" r="r" b="b"/>
              <a:pathLst>
                <a:path w="31655658" h="25852861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4588" b="4588"/>
          <a:stretch>
            <a:fillRect/>
          </a:stretch>
        </p:blipFill>
        <p:spPr>
          <a:xfrm>
            <a:off x="6480063" y="3879835"/>
            <a:ext cx="4069881" cy="246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5964" b="5964"/>
          <a:stretch>
            <a:fillRect/>
          </a:stretch>
        </p:blipFill>
        <p:spPr>
          <a:xfrm>
            <a:off x="6480063" y="6794021"/>
            <a:ext cx="4069881" cy="246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l="1065" r="1065"/>
          <a:stretch>
            <a:fillRect/>
          </a:stretch>
        </p:blipFill>
        <p:spPr>
          <a:xfrm>
            <a:off x="6480063" y="1028700"/>
            <a:ext cx="4069881" cy="24642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-355407" y="411045"/>
            <a:ext cx="5385765" cy="505587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8325"/>
              </a:lnSpc>
            </a:pPr>
            <a:r>
              <a:rPr lang="en-US" sz="6000" spc="165" dirty="0">
                <a:solidFill>
                  <a:srgbClr val="2E414D"/>
                </a:solidFill>
                <a:latin typeface="Sifonn"/>
              </a:rPr>
              <a:t>A few tips..</a:t>
            </a:r>
          </a:p>
          <a:p>
            <a:pPr algn="r">
              <a:lnSpc>
                <a:spcPts val="8325"/>
              </a:lnSpc>
            </a:pPr>
            <a:endParaRPr lang="en-US" sz="6000" spc="165" dirty="0">
              <a:solidFill>
                <a:srgbClr val="2E414D"/>
              </a:solidFill>
              <a:latin typeface="Sifonn"/>
            </a:endParaRPr>
          </a:p>
          <a:p>
            <a:pPr algn="r">
              <a:lnSpc>
                <a:spcPts val="8325"/>
              </a:lnSpc>
            </a:pPr>
            <a:r>
              <a:rPr lang="en-US" sz="6000" spc="165" dirty="0">
                <a:solidFill>
                  <a:srgbClr val="2E414D"/>
                </a:solidFill>
                <a:latin typeface="Sifonn"/>
              </a:rPr>
              <a:t>(but consider what works for you!)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1382787" y="3829829"/>
            <a:ext cx="5595058" cy="1629370"/>
            <a:chOff x="0" y="-66675"/>
            <a:chExt cx="7460077" cy="2172494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7460077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MAINTAIN SOCIAL CONNECTIONS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1511639"/>
              <a:ext cx="7460077" cy="594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 lang="en-US" sz="2500" spc="25" dirty="0">
                <a:solidFill>
                  <a:srgbClr val="2E414D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1382787" y="7018765"/>
            <a:ext cx="5595058" cy="1038727"/>
            <a:chOff x="0" y="-66675"/>
            <a:chExt cx="7460077" cy="138497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74600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TAKE A BREAK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36939"/>
              <a:ext cx="7460077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499" spc="24" dirty="0">
                <a:solidFill>
                  <a:srgbClr val="2E414D"/>
                </a:solidFill>
                <a:latin typeface="Glacial Indifferen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11382787" y="947169"/>
            <a:ext cx="5595058" cy="1629371"/>
            <a:chOff x="0" y="-66675"/>
            <a:chExt cx="7460077" cy="217249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7460077" cy="15043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TAKE CARE OF YOUR PHYSICAL HEALTH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1511640"/>
              <a:ext cx="7460077" cy="594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 lang="en-US" sz="2500" spc="25" dirty="0">
                <a:solidFill>
                  <a:srgbClr val="2E414D"/>
                </a:solidFill>
                <a:latin typeface="Glacial Indifference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0800000" flipH="1">
            <a:off x="14562397" y="-1445492"/>
            <a:ext cx="5136684" cy="4819144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-185390" y="-300109"/>
            <a:ext cx="13330906" cy="10887218"/>
            <a:chOff x="0" y="0"/>
            <a:chExt cx="31655659" cy="25852861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31510879" cy="25708081"/>
            </a:xfrm>
            <a:custGeom>
              <a:avLst/>
              <a:gdLst/>
              <a:ahLst/>
              <a:cxnLst/>
              <a:rect l="l" t="t" r="r" b="b"/>
              <a:pathLst>
                <a:path w="31510879" h="25708081">
                  <a:moveTo>
                    <a:pt x="0" y="0"/>
                  </a:moveTo>
                  <a:lnTo>
                    <a:pt x="31510879" y="0"/>
                  </a:lnTo>
                  <a:lnTo>
                    <a:pt x="31510879" y="25708081"/>
                  </a:lnTo>
                  <a:lnTo>
                    <a:pt x="0" y="257080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31655658" cy="25852861"/>
            </a:xfrm>
            <a:custGeom>
              <a:avLst/>
              <a:gdLst/>
              <a:ahLst/>
              <a:cxnLst/>
              <a:rect l="l" t="t" r="r" b="b"/>
              <a:pathLst>
                <a:path w="31655658" h="25852861">
                  <a:moveTo>
                    <a:pt x="31510880" y="25708080"/>
                  </a:moveTo>
                  <a:lnTo>
                    <a:pt x="31655658" y="25708080"/>
                  </a:lnTo>
                  <a:lnTo>
                    <a:pt x="31655658" y="25852861"/>
                  </a:lnTo>
                  <a:lnTo>
                    <a:pt x="31510880" y="25852861"/>
                  </a:lnTo>
                  <a:lnTo>
                    <a:pt x="31510880" y="25708080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708080"/>
                  </a:lnTo>
                  <a:lnTo>
                    <a:pt x="0" y="25708080"/>
                  </a:lnTo>
                  <a:lnTo>
                    <a:pt x="0" y="144780"/>
                  </a:lnTo>
                  <a:close/>
                  <a:moveTo>
                    <a:pt x="0" y="25708080"/>
                  </a:moveTo>
                  <a:lnTo>
                    <a:pt x="144780" y="25708080"/>
                  </a:lnTo>
                  <a:lnTo>
                    <a:pt x="144780" y="25852861"/>
                  </a:lnTo>
                  <a:lnTo>
                    <a:pt x="0" y="25852861"/>
                  </a:lnTo>
                  <a:lnTo>
                    <a:pt x="0" y="25708080"/>
                  </a:lnTo>
                  <a:close/>
                  <a:moveTo>
                    <a:pt x="31510880" y="144780"/>
                  </a:moveTo>
                  <a:lnTo>
                    <a:pt x="31655658" y="144780"/>
                  </a:lnTo>
                  <a:lnTo>
                    <a:pt x="31655658" y="25708080"/>
                  </a:lnTo>
                  <a:lnTo>
                    <a:pt x="31510880" y="25708080"/>
                  </a:lnTo>
                  <a:lnTo>
                    <a:pt x="31510880" y="144780"/>
                  </a:lnTo>
                  <a:close/>
                  <a:moveTo>
                    <a:pt x="144780" y="25708080"/>
                  </a:moveTo>
                  <a:lnTo>
                    <a:pt x="31510880" y="25708080"/>
                  </a:lnTo>
                  <a:lnTo>
                    <a:pt x="31510880" y="25852861"/>
                  </a:lnTo>
                  <a:lnTo>
                    <a:pt x="144780" y="25852861"/>
                  </a:lnTo>
                  <a:lnTo>
                    <a:pt x="144780" y="25708080"/>
                  </a:lnTo>
                  <a:close/>
                  <a:moveTo>
                    <a:pt x="31510880" y="0"/>
                  </a:moveTo>
                  <a:lnTo>
                    <a:pt x="31655658" y="0"/>
                  </a:lnTo>
                  <a:lnTo>
                    <a:pt x="31655658" y="144780"/>
                  </a:lnTo>
                  <a:lnTo>
                    <a:pt x="31510880" y="144780"/>
                  </a:lnTo>
                  <a:lnTo>
                    <a:pt x="3151088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1510880" y="0"/>
                  </a:lnTo>
                  <a:lnTo>
                    <a:pt x="3151088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t="4474" b="4474"/>
          <a:stretch>
            <a:fillRect/>
          </a:stretch>
        </p:blipFill>
        <p:spPr>
          <a:xfrm>
            <a:off x="779605" y="849514"/>
            <a:ext cx="4069881" cy="24642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4559" b="4559"/>
          <a:stretch>
            <a:fillRect/>
          </a:stretch>
        </p:blipFill>
        <p:spPr>
          <a:xfrm>
            <a:off x="779605" y="6794021"/>
            <a:ext cx="4069881" cy="246427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/>
          <a:srcRect t="5446" b="5446"/>
          <a:stretch>
            <a:fillRect/>
          </a:stretch>
        </p:blipFill>
        <p:spPr>
          <a:xfrm>
            <a:off x="779605" y="3828586"/>
            <a:ext cx="4069881" cy="246427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1382787" y="5477002"/>
            <a:ext cx="5595058" cy="447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750"/>
              </a:lnSpc>
            </a:pPr>
            <a:endParaRPr/>
          </a:p>
        </p:txBody>
      </p:sp>
      <p:grpSp>
        <p:nvGrpSpPr>
          <p:cNvPr id="10" name="Group 10"/>
          <p:cNvGrpSpPr/>
          <p:nvPr/>
        </p:nvGrpSpPr>
        <p:grpSpPr>
          <a:xfrm>
            <a:off x="5496191" y="6744015"/>
            <a:ext cx="5595058" cy="1038727"/>
            <a:chOff x="0" y="-66675"/>
            <a:chExt cx="7460077" cy="1384970"/>
          </a:xfrm>
        </p:grpSpPr>
        <p:sp>
          <p:nvSpPr>
            <p:cNvPr id="11" name="TextBox 11"/>
            <p:cNvSpPr txBox="1"/>
            <p:nvPr/>
          </p:nvSpPr>
          <p:spPr>
            <a:xfrm>
              <a:off x="0" y="-66675"/>
              <a:ext cx="74600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 dirty="0">
                  <a:solidFill>
                    <a:srgbClr val="2E414D"/>
                  </a:solidFill>
                  <a:latin typeface="Glacial Indifference"/>
                </a:rPr>
                <a:t>REACH OUT FOR HELP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736939"/>
              <a:ext cx="7460077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499" spc="24" dirty="0">
                <a:solidFill>
                  <a:srgbClr val="2E414D"/>
                </a:solidFill>
                <a:latin typeface="Glacial Indifference"/>
              </a:endParaRP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5496191" y="3819967"/>
            <a:ext cx="5595058" cy="1038727"/>
            <a:chOff x="0" y="-66675"/>
            <a:chExt cx="7460077" cy="1384970"/>
          </a:xfrm>
        </p:grpSpPr>
        <p:sp>
          <p:nvSpPr>
            <p:cNvPr id="14" name="TextBox 14"/>
            <p:cNvSpPr txBox="1"/>
            <p:nvPr/>
          </p:nvSpPr>
          <p:spPr>
            <a:xfrm>
              <a:off x="0" y="-66675"/>
              <a:ext cx="74600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SPEND TIME OUTSIDE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36939"/>
              <a:ext cx="7460077" cy="5813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49"/>
                </a:lnSpc>
              </a:pPr>
              <a:endParaRPr lang="en-US" sz="2499" spc="24" dirty="0">
                <a:solidFill>
                  <a:srgbClr val="2E414D"/>
                </a:solidFill>
                <a:latin typeface="Glacial Indifference"/>
              </a:endParaRP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5496191" y="799508"/>
            <a:ext cx="5595058" cy="1048346"/>
            <a:chOff x="0" y="-66675"/>
            <a:chExt cx="7460077" cy="1397795"/>
          </a:xfrm>
        </p:grpSpPr>
        <p:sp>
          <p:nvSpPr>
            <p:cNvPr id="17" name="TextBox 17"/>
            <p:cNvSpPr txBox="1"/>
            <p:nvPr/>
          </p:nvSpPr>
          <p:spPr>
            <a:xfrm>
              <a:off x="0" y="-66675"/>
              <a:ext cx="7460077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r>
                <a:rPr lang="en-US" sz="3300" spc="429">
                  <a:solidFill>
                    <a:srgbClr val="2E414D"/>
                  </a:solidFill>
                  <a:latin typeface="Glacial Indifference"/>
                </a:rPr>
                <a:t>KEEP A ROUTINE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736940"/>
              <a:ext cx="7460077" cy="5941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750"/>
                </a:lnSpc>
              </a:pPr>
              <a:endParaRPr lang="en-US" sz="2500" spc="25" dirty="0">
                <a:solidFill>
                  <a:srgbClr val="2E414D"/>
                </a:solidFill>
                <a:latin typeface="Glacial Indifference"/>
              </a:endParaRP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115031" y="3414163"/>
            <a:ext cx="5114450" cy="61202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325"/>
              </a:lnSpc>
            </a:pPr>
            <a:r>
              <a:rPr lang="en-US" sz="6200" spc="165" dirty="0">
                <a:solidFill>
                  <a:srgbClr val="2E414D"/>
                </a:solidFill>
                <a:latin typeface="Sifonn"/>
              </a:rPr>
              <a:t>A few tips..</a:t>
            </a:r>
          </a:p>
          <a:p>
            <a:pPr algn="r">
              <a:lnSpc>
                <a:spcPts val="8325"/>
              </a:lnSpc>
            </a:pPr>
            <a:endParaRPr lang="en-US" sz="6200" spc="165" dirty="0">
              <a:solidFill>
                <a:srgbClr val="2E414D"/>
              </a:solidFill>
              <a:latin typeface="Sifonn"/>
            </a:endParaRPr>
          </a:p>
          <a:p>
            <a:pPr algn="r">
              <a:lnSpc>
                <a:spcPts val="8325"/>
              </a:lnSpc>
            </a:pPr>
            <a:r>
              <a:rPr lang="en-US" sz="6200" spc="165" dirty="0">
                <a:solidFill>
                  <a:srgbClr val="2E414D"/>
                </a:solidFill>
                <a:latin typeface="Sifonn"/>
              </a:rPr>
              <a:t>(but consider what works for you!)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E6A193-4755-479A-BC6F-A7EBCA73BE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1" cy="10287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A55B759-31A7-423C-9BC2-A8BC09FE98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717"/>
            <a:ext cx="10131477" cy="10287717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F78796AF-79A0-47AC-BEFD-BFFC00F968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1" y="-717"/>
            <a:ext cx="8930670" cy="10287717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1207008" y="507492"/>
            <a:ext cx="5815584" cy="3374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spc="165" dirty="0">
                <a:latin typeface="+mj-lt"/>
                <a:ea typeface="+mj-ea"/>
                <a:cs typeface="+mj-cs"/>
              </a:rPr>
              <a:t>Questions/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spc="165" dirty="0">
                <a:latin typeface="+mj-lt"/>
                <a:ea typeface="+mj-ea"/>
                <a:cs typeface="+mj-cs"/>
              </a:rPr>
              <a:t>Discussion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6849" y="494733"/>
            <a:ext cx="4166993" cy="3916974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E0D43B-FFB3-484D-AA87-F39EFC3BCFA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782599"/>
            <a:ext cx="8339840" cy="6671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4599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6075632" y="1028700"/>
            <a:ext cx="13087107" cy="8725071"/>
            <a:chOff x="0" y="0"/>
            <a:chExt cx="31076732" cy="20718611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0931953" cy="20573830"/>
            </a:xfrm>
            <a:custGeom>
              <a:avLst/>
              <a:gdLst/>
              <a:ahLst/>
              <a:cxnLst/>
              <a:rect l="l" t="t" r="r" b="b"/>
              <a:pathLst>
                <a:path w="30931953" h="20573830">
                  <a:moveTo>
                    <a:pt x="0" y="0"/>
                  </a:moveTo>
                  <a:lnTo>
                    <a:pt x="30931953" y="0"/>
                  </a:lnTo>
                  <a:lnTo>
                    <a:pt x="30931953" y="20573830"/>
                  </a:lnTo>
                  <a:lnTo>
                    <a:pt x="0" y="205738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1076733" cy="20718611"/>
            </a:xfrm>
            <a:custGeom>
              <a:avLst/>
              <a:gdLst/>
              <a:ahLst/>
              <a:cxnLst/>
              <a:rect l="l" t="t" r="r" b="b"/>
              <a:pathLst>
                <a:path w="31076733" h="20718611">
                  <a:moveTo>
                    <a:pt x="30931951" y="20573831"/>
                  </a:moveTo>
                  <a:lnTo>
                    <a:pt x="31076733" y="20573831"/>
                  </a:lnTo>
                  <a:lnTo>
                    <a:pt x="31076733" y="20718611"/>
                  </a:lnTo>
                  <a:lnTo>
                    <a:pt x="30931951" y="20718611"/>
                  </a:lnTo>
                  <a:lnTo>
                    <a:pt x="30931951" y="20573831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573831"/>
                  </a:lnTo>
                  <a:lnTo>
                    <a:pt x="0" y="20573831"/>
                  </a:lnTo>
                  <a:lnTo>
                    <a:pt x="0" y="144780"/>
                  </a:lnTo>
                  <a:close/>
                  <a:moveTo>
                    <a:pt x="0" y="20573831"/>
                  </a:moveTo>
                  <a:lnTo>
                    <a:pt x="144780" y="20573831"/>
                  </a:lnTo>
                  <a:lnTo>
                    <a:pt x="144780" y="20718611"/>
                  </a:lnTo>
                  <a:lnTo>
                    <a:pt x="0" y="20718611"/>
                  </a:lnTo>
                  <a:lnTo>
                    <a:pt x="0" y="20573831"/>
                  </a:lnTo>
                  <a:close/>
                  <a:moveTo>
                    <a:pt x="30931951" y="144780"/>
                  </a:moveTo>
                  <a:lnTo>
                    <a:pt x="31076733" y="144780"/>
                  </a:lnTo>
                  <a:lnTo>
                    <a:pt x="31076733" y="20573831"/>
                  </a:lnTo>
                  <a:lnTo>
                    <a:pt x="30931951" y="20573831"/>
                  </a:lnTo>
                  <a:lnTo>
                    <a:pt x="30931951" y="144780"/>
                  </a:lnTo>
                  <a:close/>
                  <a:moveTo>
                    <a:pt x="144780" y="20573831"/>
                  </a:moveTo>
                  <a:lnTo>
                    <a:pt x="30931951" y="20573831"/>
                  </a:lnTo>
                  <a:lnTo>
                    <a:pt x="30931951" y="20718611"/>
                  </a:lnTo>
                  <a:lnTo>
                    <a:pt x="144780" y="20718611"/>
                  </a:lnTo>
                  <a:lnTo>
                    <a:pt x="144780" y="20573831"/>
                  </a:lnTo>
                  <a:close/>
                  <a:moveTo>
                    <a:pt x="30931951" y="0"/>
                  </a:moveTo>
                  <a:lnTo>
                    <a:pt x="31076733" y="0"/>
                  </a:lnTo>
                  <a:lnTo>
                    <a:pt x="31076733" y="144780"/>
                  </a:lnTo>
                  <a:lnTo>
                    <a:pt x="30931951" y="144780"/>
                  </a:lnTo>
                  <a:lnTo>
                    <a:pt x="3093195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0931951" y="0"/>
                  </a:lnTo>
                  <a:lnTo>
                    <a:pt x="3093195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028700" y="5113688"/>
            <a:ext cx="5937354" cy="4144612"/>
            <a:chOff x="0" y="0"/>
            <a:chExt cx="7916473" cy="5526150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7916473" cy="4285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5"/>
                </a:lnSpc>
              </a:pPr>
              <a:r>
                <a:rPr lang="en-US" sz="7500" spc="165">
                  <a:solidFill>
                    <a:srgbClr val="2E414D"/>
                  </a:solidFill>
                  <a:latin typeface="Sifonn"/>
                </a:rPr>
                <a:t>Helpful Links &amp; Resources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4821300"/>
              <a:ext cx="7837931" cy="7048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500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-899539" y="-1380872"/>
            <a:ext cx="5136684" cy="481914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6512688" y="1045877"/>
            <a:ext cx="9501256" cy="90650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3"/>
              </a:rPr>
              <a:t>Shippensburg Counseling Center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4"/>
              </a:rPr>
              <a:t>Shippensburg Health &amp; Wellness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5"/>
              </a:rPr>
              <a:t>CDC Webpage on Coping with Pandemic Stress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6"/>
              </a:rPr>
              <a:t>Personal Wellness Self-Screening Quiz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7"/>
              </a:rPr>
              <a:t>Wellbeing Planning Tool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8"/>
              </a:rPr>
              <a:t>Self-Help Guides on Different Topics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9"/>
              </a:rPr>
              <a:t>Video Clips on Wellbeing during COVID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10"/>
              </a:rPr>
              <a:t>Emotional Wellbeing and Coping During COVID-19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11"/>
              </a:rPr>
              <a:t>What's Up? - A Mental Health App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r>
              <a:rPr lang="en-US" sz="3252" u="sng" spc="32" dirty="0">
                <a:solidFill>
                  <a:srgbClr val="002060"/>
                </a:solidFill>
                <a:latin typeface="Glacial Indifference"/>
                <a:hlinkClick r:id="rId12"/>
              </a:rPr>
              <a:t>Stop, Breathe, Think - A Mindfulness App</a:t>
            </a:r>
            <a:endParaRPr lang="en-US" sz="3252" u="sng" spc="32" dirty="0">
              <a:solidFill>
                <a:srgbClr val="002060"/>
              </a:solidFill>
              <a:latin typeface="Glacial Indifference"/>
            </a:endParaRPr>
          </a:p>
          <a:p>
            <a:pPr>
              <a:lnSpc>
                <a:spcPts val="6504"/>
              </a:lnSpc>
            </a:pPr>
            <a:endParaRPr lang="en-US" sz="3252" u="sng" spc="32" dirty="0">
              <a:solidFill>
                <a:srgbClr val="2E41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737805" y="3221438"/>
            <a:ext cx="13087107" cy="5139725"/>
            <a:chOff x="0" y="0"/>
            <a:chExt cx="31076732" cy="122048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0931953" cy="12060045"/>
            </a:xfrm>
            <a:custGeom>
              <a:avLst/>
              <a:gdLst/>
              <a:ahLst/>
              <a:cxnLst/>
              <a:rect l="l" t="t" r="r" b="b"/>
              <a:pathLst>
                <a:path w="30931953" h="12060045">
                  <a:moveTo>
                    <a:pt x="0" y="0"/>
                  </a:moveTo>
                  <a:lnTo>
                    <a:pt x="30931953" y="0"/>
                  </a:lnTo>
                  <a:lnTo>
                    <a:pt x="30931953" y="12060045"/>
                  </a:lnTo>
                  <a:lnTo>
                    <a:pt x="0" y="120600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31076733" cy="12204826"/>
            </a:xfrm>
            <a:custGeom>
              <a:avLst/>
              <a:gdLst/>
              <a:ahLst/>
              <a:cxnLst/>
              <a:rect l="l" t="t" r="r" b="b"/>
              <a:pathLst>
                <a:path w="31076733" h="12204826">
                  <a:moveTo>
                    <a:pt x="30931951" y="12060045"/>
                  </a:moveTo>
                  <a:lnTo>
                    <a:pt x="31076733" y="12060045"/>
                  </a:lnTo>
                  <a:lnTo>
                    <a:pt x="31076733" y="12204826"/>
                  </a:lnTo>
                  <a:lnTo>
                    <a:pt x="30931951" y="12204826"/>
                  </a:lnTo>
                  <a:lnTo>
                    <a:pt x="30931951" y="120600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2060045"/>
                  </a:lnTo>
                  <a:lnTo>
                    <a:pt x="0" y="12060045"/>
                  </a:lnTo>
                  <a:lnTo>
                    <a:pt x="0" y="144780"/>
                  </a:lnTo>
                  <a:close/>
                  <a:moveTo>
                    <a:pt x="0" y="12060045"/>
                  </a:moveTo>
                  <a:lnTo>
                    <a:pt x="144780" y="12060045"/>
                  </a:lnTo>
                  <a:lnTo>
                    <a:pt x="144780" y="12204826"/>
                  </a:lnTo>
                  <a:lnTo>
                    <a:pt x="0" y="12204826"/>
                  </a:lnTo>
                  <a:lnTo>
                    <a:pt x="0" y="12060045"/>
                  </a:lnTo>
                  <a:close/>
                  <a:moveTo>
                    <a:pt x="30931951" y="144780"/>
                  </a:moveTo>
                  <a:lnTo>
                    <a:pt x="31076733" y="144780"/>
                  </a:lnTo>
                  <a:lnTo>
                    <a:pt x="31076733" y="12060045"/>
                  </a:lnTo>
                  <a:lnTo>
                    <a:pt x="30931951" y="12060045"/>
                  </a:lnTo>
                  <a:lnTo>
                    <a:pt x="30931951" y="144780"/>
                  </a:lnTo>
                  <a:close/>
                  <a:moveTo>
                    <a:pt x="144780" y="12060045"/>
                  </a:moveTo>
                  <a:lnTo>
                    <a:pt x="30931951" y="12060045"/>
                  </a:lnTo>
                  <a:lnTo>
                    <a:pt x="30931951" y="12204826"/>
                  </a:lnTo>
                  <a:lnTo>
                    <a:pt x="144780" y="12204826"/>
                  </a:lnTo>
                  <a:lnTo>
                    <a:pt x="144780" y="12060045"/>
                  </a:lnTo>
                  <a:close/>
                  <a:moveTo>
                    <a:pt x="30931951" y="0"/>
                  </a:moveTo>
                  <a:lnTo>
                    <a:pt x="31076733" y="0"/>
                  </a:lnTo>
                  <a:lnTo>
                    <a:pt x="31076733" y="144780"/>
                  </a:lnTo>
                  <a:lnTo>
                    <a:pt x="30931951" y="144780"/>
                  </a:lnTo>
                  <a:lnTo>
                    <a:pt x="30931951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0931951" y="0"/>
                  </a:lnTo>
                  <a:lnTo>
                    <a:pt x="30931951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737805" y="1614481"/>
            <a:ext cx="8854892" cy="2035137"/>
            <a:chOff x="0" y="0"/>
            <a:chExt cx="11806523" cy="2713516"/>
          </a:xfrm>
        </p:grpSpPr>
        <p:sp>
          <p:nvSpPr>
            <p:cNvPr id="6" name="TextBox 6"/>
            <p:cNvSpPr txBox="1"/>
            <p:nvPr/>
          </p:nvSpPr>
          <p:spPr>
            <a:xfrm>
              <a:off x="0" y="47625"/>
              <a:ext cx="11806523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5"/>
                </a:lnSpc>
              </a:pPr>
              <a:r>
                <a:rPr lang="en-US" sz="7500" spc="165">
                  <a:solidFill>
                    <a:srgbClr val="2E414D"/>
                  </a:solidFill>
                  <a:latin typeface="Sifonn"/>
                </a:rPr>
                <a:t>Crisis Resources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2018191"/>
              <a:ext cx="11689388" cy="695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499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-10800000">
            <a:off x="13151316" y="-1169525"/>
            <a:ext cx="5136684" cy="4819144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2090343" y="2954738"/>
            <a:ext cx="11772431" cy="33342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493"/>
              </a:lnSpc>
            </a:pPr>
            <a:endParaRPr dirty="0"/>
          </a:p>
          <a:p>
            <a:pPr>
              <a:lnSpc>
                <a:spcPts val="6493"/>
              </a:lnSpc>
            </a:pPr>
            <a:r>
              <a:rPr lang="en-US" sz="3092" spc="30" dirty="0">
                <a:solidFill>
                  <a:srgbClr val="2E414D"/>
                </a:solidFill>
                <a:latin typeface="Glacial Indifference"/>
              </a:rPr>
              <a:t>National Suicide Prevention Lifeline: Call 1-800-273-TALK (8255)</a:t>
            </a:r>
          </a:p>
          <a:p>
            <a:pPr>
              <a:lnSpc>
                <a:spcPts val="6493"/>
              </a:lnSpc>
            </a:pPr>
            <a:r>
              <a:rPr lang="en-US" sz="3092" spc="30" dirty="0">
                <a:solidFill>
                  <a:srgbClr val="2E414D"/>
                </a:solidFill>
                <a:latin typeface="Glacial Indifference"/>
              </a:rPr>
              <a:t>Crisis Text Line: Text “START” to 741-741</a:t>
            </a:r>
          </a:p>
          <a:p>
            <a:pPr>
              <a:lnSpc>
                <a:spcPts val="6493"/>
              </a:lnSpc>
            </a:pPr>
            <a:r>
              <a:rPr lang="en-US" sz="3092" u="sng" spc="30" dirty="0">
                <a:solidFill>
                  <a:srgbClr val="2E414D"/>
                </a:solidFill>
                <a:latin typeface="Glacial Indifference"/>
                <a:hlinkClick r:id="rId3"/>
              </a:rPr>
              <a:t>Shippensburg Webpage of Crisis Helplines &amp; Resources</a:t>
            </a:r>
            <a:endParaRPr lang="en-US" sz="3092" u="sng" spc="30" dirty="0">
              <a:solidFill>
                <a:srgbClr val="2E414D"/>
              </a:solidFill>
              <a:latin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04800" y="1028700"/>
            <a:ext cx="13219113" cy="2442175"/>
            <a:chOff x="0" y="0"/>
            <a:chExt cx="18227967" cy="3256233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8227967" cy="3256233"/>
              <a:chOff x="0" y="0"/>
              <a:chExt cx="32463188" cy="5799205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72390" y="72390"/>
                <a:ext cx="32318408" cy="5654425"/>
              </a:xfrm>
              <a:custGeom>
                <a:avLst/>
                <a:gdLst/>
                <a:ahLst/>
                <a:cxnLst/>
                <a:rect l="l" t="t" r="r" b="b"/>
                <a:pathLst>
                  <a:path w="32318408" h="5654425">
                    <a:moveTo>
                      <a:pt x="0" y="0"/>
                    </a:moveTo>
                    <a:lnTo>
                      <a:pt x="32318408" y="0"/>
                    </a:lnTo>
                    <a:lnTo>
                      <a:pt x="32318408" y="5654425"/>
                    </a:lnTo>
                    <a:lnTo>
                      <a:pt x="0" y="565442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AFEFF"/>
              </a:solidFill>
            </p:spPr>
          </p:sp>
          <p:sp>
            <p:nvSpPr>
              <p:cNvPr id="5" name="Freeform 5"/>
              <p:cNvSpPr/>
              <p:nvPr/>
            </p:nvSpPr>
            <p:spPr>
              <a:xfrm>
                <a:off x="0" y="0"/>
                <a:ext cx="32463187" cy="5799205"/>
              </a:xfrm>
              <a:custGeom>
                <a:avLst/>
                <a:gdLst/>
                <a:ahLst/>
                <a:cxnLst/>
                <a:rect l="l" t="t" r="r" b="b"/>
                <a:pathLst>
                  <a:path w="32463187" h="5799205">
                    <a:moveTo>
                      <a:pt x="32318409" y="5654425"/>
                    </a:moveTo>
                    <a:lnTo>
                      <a:pt x="32463187" y="5654425"/>
                    </a:lnTo>
                    <a:lnTo>
                      <a:pt x="32463187" y="5799205"/>
                    </a:lnTo>
                    <a:lnTo>
                      <a:pt x="32318409" y="5799205"/>
                    </a:lnTo>
                    <a:lnTo>
                      <a:pt x="32318409" y="5654425"/>
                    </a:lnTo>
                    <a:close/>
                    <a:moveTo>
                      <a:pt x="0" y="144780"/>
                    </a:moveTo>
                    <a:lnTo>
                      <a:pt x="144780" y="144780"/>
                    </a:lnTo>
                    <a:lnTo>
                      <a:pt x="144780" y="5654425"/>
                    </a:lnTo>
                    <a:lnTo>
                      <a:pt x="0" y="5654425"/>
                    </a:lnTo>
                    <a:lnTo>
                      <a:pt x="0" y="144780"/>
                    </a:lnTo>
                    <a:close/>
                    <a:moveTo>
                      <a:pt x="0" y="5654425"/>
                    </a:moveTo>
                    <a:lnTo>
                      <a:pt x="144780" y="5654425"/>
                    </a:lnTo>
                    <a:lnTo>
                      <a:pt x="144780" y="5799205"/>
                    </a:lnTo>
                    <a:lnTo>
                      <a:pt x="0" y="5799205"/>
                    </a:lnTo>
                    <a:lnTo>
                      <a:pt x="0" y="5654425"/>
                    </a:lnTo>
                    <a:close/>
                    <a:moveTo>
                      <a:pt x="32318409" y="144780"/>
                    </a:moveTo>
                    <a:lnTo>
                      <a:pt x="32463187" y="144780"/>
                    </a:lnTo>
                    <a:lnTo>
                      <a:pt x="32463187" y="5654425"/>
                    </a:lnTo>
                    <a:lnTo>
                      <a:pt x="32318409" y="5654425"/>
                    </a:lnTo>
                    <a:lnTo>
                      <a:pt x="32318409" y="144780"/>
                    </a:lnTo>
                    <a:close/>
                    <a:moveTo>
                      <a:pt x="144780" y="5654425"/>
                    </a:moveTo>
                    <a:lnTo>
                      <a:pt x="32318409" y="5654425"/>
                    </a:lnTo>
                    <a:lnTo>
                      <a:pt x="32318409" y="5799205"/>
                    </a:lnTo>
                    <a:lnTo>
                      <a:pt x="144780" y="5799205"/>
                    </a:lnTo>
                    <a:lnTo>
                      <a:pt x="144780" y="5654425"/>
                    </a:lnTo>
                    <a:close/>
                    <a:moveTo>
                      <a:pt x="32318409" y="0"/>
                    </a:moveTo>
                    <a:lnTo>
                      <a:pt x="32463187" y="0"/>
                    </a:lnTo>
                    <a:lnTo>
                      <a:pt x="32463187" y="144780"/>
                    </a:lnTo>
                    <a:lnTo>
                      <a:pt x="32318409" y="144780"/>
                    </a:lnTo>
                    <a:lnTo>
                      <a:pt x="32318409" y="0"/>
                    </a:lnTo>
                    <a:close/>
                    <a:moveTo>
                      <a:pt x="0" y="0"/>
                    </a:moveTo>
                    <a:lnTo>
                      <a:pt x="144780" y="0"/>
                    </a:lnTo>
                    <a:lnTo>
                      <a:pt x="144780" y="144780"/>
                    </a:lnTo>
                    <a:lnTo>
                      <a:pt x="0" y="144780"/>
                    </a:lnTo>
                    <a:lnTo>
                      <a:pt x="0" y="0"/>
                    </a:lnTo>
                    <a:close/>
                    <a:moveTo>
                      <a:pt x="144780" y="0"/>
                    </a:moveTo>
                    <a:lnTo>
                      <a:pt x="32318409" y="0"/>
                    </a:lnTo>
                    <a:lnTo>
                      <a:pt x="32318409" y="144780"/>
                    </a:lnTo>
                    <a:lnTo>
                      <a:pt x="144780" y="144780"/>
                    </a:lnTo>
                    <a:lnTo>
                      <a:pt x="144780" y="0"/>
                    </a:lnTo>
                    <a:close/>
                  </a:path>
                </a:pathLst>
              </a:custGeom>
              <a:solidFill>
                <a:srgbClr val="2E414D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2380482" y="915433"/>
              <a:ext cx="14982348" cy="14729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325"/>
                </a:lnSpc>
              </a:pPr>
              <a:r>
                <a:rPr lang="en-US" sz="7500" spc="165" dirty="0">
                  <a:solidFill>
                    <a:srgbClr val="2E414D"/>
                  </a:solidFill>
                  <a:latin typeface="Sifonn"/>
                </a:rPr>
                <a:t>Today's Workshop</a:t>
              </a:r>
            </a:p>
          </p:txBody>
        </p:sp>
      </p:grpSp>
      <p:pic>
        <p:nvPicPr>
          <p:cNvPr id="7" name="Picture 7"/>
          <p:cNvPicPr>
            <a:picLocks noChangeAspect="1"/>
          </p:cNvPicPr>
          <p:nvPr/>
        </p:nvPicPr>
        <p:blipFill rotWithShape="1">
          <a:blip r:embed="rId3"/>
          <a:srcRect r="3977" b="17727"/>
          <a:stretch/>
        </p:blipFill>
        <p:spPr>
          <a:xfrm rot="-5400000">
            <a:off x="13991742" y="369472"/>
            <a:ext cx="4932430" cy="3964886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21551" y="5295900"/>
            <a:ext cx="13219112" cy="4086479"/>
            <a:chOff x="0" y="-9525"/>
            <a:chExt cx="13258800" cy="5448638"/>
          </a:xfrm>
        </p:grpSpPr>
        <p:sp>
          <p:nvSpPr>
            <p:cNvPr id="9" name="TextBox 9"/>
            <p:cNvSpPr txBox="1"/>
            <p:nvPr/>
          </p:nvSpPr>
          <p:spPr>
            <a:xfrm>
              <a:off x="0" y="-9525"/>
              <a:ext cx="11276405" cy="8604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4200" spc="420">
                  <a:solidFill>
                    <a:srgbClr val="2E414D"/>
                  </a:solidFill>
                  <a:latin typeface="Glacial Indifference Bold"/>
                </a:rPr>
                <a:t>DISCUSSION TOPICS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403820"/>
              <a:ext cx="13258800" cy="403529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 dirty="0">
                  <a:solidFill>
                    <a:srgbClr val="2E414D"/>
                  </a:solidFill>
                  <a:latin typeface="Glacial Indifference"/>
                </a:rPr>
                <a:t>Impact of COVID-19 on Wellbeing</a:t>
              </a:r>
            </a:p>
            <a:p>
              <a:pPr>
                <a:lnSpc>
                  <a:spcPts val="4800"/>
                </a:lnSpc>
              </a:pPr>
              <a:r>
                <a:rPr lang="en-US" sz="3200" spc="32" dirty="0">
                  <a:solidFill>
                    <a:srgbClr val="2E414D"/>
                  </a:solidFill>
                  <a:latin typeface="Glacial Indifference"/>
                </a:rPr>
                <a:t>What is coping?           Can I do it better?</a:t>
              </a:r>
            </a:p>
            <a:p>
              <a:pPr>
                <a:lnSpc>
                  <a:spcPts val="4800"/>
                </a:lnSpc>
              </a:pPr>
              <a:r>
                <a:rPr lang="en-US" sz="3200" spc="32" dirty="0">
                  <a:solidFill>
                    <a:srgbClr val="2E414D"/>
                  </a:solidFill>
                  <a:latin typeface="Glacial Indifference"/>
                </a:rPr>
                <a:t>Biopsychosocial Framework for Understanding Stress and Coping</a:t>
              </a:r>
            </a:p>
            <a:p>
              <a:pPr>
                <a:lnSpc>
                  <a:spcPts val="4800"/>
                </a:lnSpc>
              </a:pPr>
              <a:r>
                <a:rPr lang="en-US" sz="3200" spc="32" dirty="0">
                  <a:solidFill>
                    <a:srgbClr val="2E414D"/>
                  </a:solidFill>
                  <a:latin typeface="Glacial Indifference"/>
                </a:rPr>
                <a:t>Individual Nature of Coping</a:t>
              </a:r>
            </a:p>
            <a:p>
              <a:pPr>
                <a:lnSpc>
                  <a:spcPts val="4800"/>
                </a:lnSpc>
              </a:pPr>
              <a:r>
                <a:rPr lang="en-US" sz="3200" spc="32" dirty="0">
                  <a:solidFill>
                    <a:srgbClr val="2E414D"/>
                  </a:solidFill>
                  <a:latin typeface="Glacial Indifference"/>
                </a:rPr>
                <a:t>Improving Coping during COVID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l="4027" r="4027"/>
          <a:stretch>
            <a:fillRect/>
          </a:stretch>
        </p:blipFill>
        <p:spPr>
          <a:xfrm>
            <a:off x="395544" y="1308801"/>
            <a:ext cx="5655536" cy="819201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/>
          <a:srcRect b="24701"/>
          <a:stretch/>
        </p:blipFill>
        <p:spPr>
          <a:xfrm>
            <a:off x="3408033" y="6848728"/>
            <a:ext cx="5136684" cy="3628772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477000" y="563230"/>
            <a:ext cx="12783307" cy="9338612"/>
            <a:chOff x="0" y="0"/>
            <a:chExt cx="26474009" cy="20690846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6329229" cy="20546066"/>
            </a:xfrm>
            <a:custGeom>
              <a:avLst/>
              <a:gdLst/>
              <a:ahLst/>
              <a:cxnLst/>
              <a:rect l="l" t="t" r="r" b="b"/>
              <a:pathLst>
                <a:path w="26329229" h="20546066">
                  <a:moveTo>
                    <a:pt x="0" y="0"/>
                  </a:moveTo>
                  <a:lnTo>
                    <a:pt x="26329229" y="0"/>
                  </a:lnTo>
                  <a:lnTo>
                    <a:pt x="26329229" y="20546066"/>
                  </a:lnTo>
                  <a:lnTo>
                    <a:pt x="0" y="20546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6474009" cy="20690846"/>
            </a:xfrm>
            <a:custGeom>
              <a:avLst/>
              <a:gdLst/>
              <a:ahLst/>
              <a:cxnLst/>
              <a:rect l="l" t="t" r="r" b="b"/>
              <a:pathLst>
                <a:path w="26474009" h="20690846">
                  <a:moveTo>
                    <a:pt x="26329230" y="20546065"/>
                  </a:moveTo>
                  <a:lnTo>
                    <a:pt x="26474009" y="20546065"/>
                  </a:lnTo>
                  <a:lnTo>
                    <a:pt x="26474009" y="20690846"/>
                  </a:lnTo>
                  <a:lnTo>
                    <a:pt x="26329230" y="20690846"/>
                  </a:lnTo>
                  <a:lnTo>
                    <a:pt x="26329230" y="2054606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546065"/>
                  </a:lnTo>
                  <a:lnTo>
                    <a:pt x="0" y="20546065"/>
                  </a:lnTo>
                  <a:lnTo>
                    <a:pt x="0" y="144780"/>
                  </a:lnTo>
                  <a:close/>
                  <a:moveTo>
                    <a:pt x="0" y="20546065"/>
                  </a:moveTo>
                  <a:lnTo>
                    <a:pt x="144780" y="20546065"/>
                  </a:lnTo>
                  <a:lnTo>
                    <a:pt x="144780" y="20690846"/>
                  </a:lnTo>
                  <a:lnTo>
                    <a:pt x="0" y="20690846"/>
                  </a:lnTo>
                  <a:lnTo>
                    <a:pt x="0" y="20546065"/>
                  </a:lnTo>
                  <a:close/>
                  <a:moveTo>
                    <a:pt x="26329230" y="144780"/>
                  </a:moveTo>
                  <a:lnTo>
                    <a:pt x="26474009" y="144780"/>
                  </a:lnTo>
                  <a:lnTo>
                    <a:pt x="26474009" y="20546065"/>
                  </a:lnTo>
                  <a:lnTo>
                    <a:pt x="26329230" y="20546065"/>
                  </a:lnTo>
                  <a:lnTo>
                    <a:pt x="26329230" y="144780"/>
                  </a:lnTo>
                  <a:close/>
                  <a:moveTo>
                    <a:pt x="144780" y="20546065"/>
                  </a:moveTo>
                  <a:lnTo>
                    <a:pt x="26329230" y="20546065"/>
                  </a:lnTo>
                  <a:lnTo>
                    <a:pt x="26329230" y="20690846"/>
                  </a:lnTo>
                  <a:lnTo>
                    <a:pt x="144780" y="20690846"/>
                  </a:lnTo>
                  <a:lnTo>
                    <a:pt x="144780" y="20546065"/>
                  </a:lnTo>
                  <a:close/>
                  <a:moveTo>
                    <a:pt x="26329230" y="0"/>
                  </a:moveTo>
                  <a:lnTo>
                    <a:pt x="26474009" y="0"/>
                  </a:lnTo>
                  <a:lnTo>
                    <a:pt x="26474009" y="144780"/>
                  </a:lnTo>
                  <a:lnTo>
                    <a:pt x="26329230" y="144780"/>
                  </a:lnTo>
                  <a:lnTo>
                    <a:pt x="26329230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6329230" y="0"/>
                  </a:lnTo>
                  <a:lnTo>
                    <a:pt x="26329230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181860" y="2234573"/>
            <a:ext cx="10513392" cy="6968414"/>
            <a:chOff x="0" y="0"/>
            <a:chExt cx="14017856" cy="9291219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14017856" cy="794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spc="468">
                  <a:solidFill>
                    <a:srgbClr val="2E414D"/>
                  </a:solidFill>
                  <a:latin typeface="Glacial Indifference"/>
                </a:rPr>
                <a:t>MENTAL HEALTH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779189"/>
              <a:ext cx="14017856" cy="155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 dirty="0">
                  <a:solidFill>
                    <a:srgbClr val="2E414D"/>
                  </a:solidFill>
                  <a:latin typeface="Glacial Indifference"/>
                </a:rPr>
                <a:t>The pandemic has led to increased stress, loneliness, anxiety, and depression among college students.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003731"/>
              <a:ext cx="14017856" cy="794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spc="468">
                  <a:solidFill>
                    <a:srgbClr val="2E414D"/>
                  </a:solidFill>
                  <a:latin typeface="Glacial Indifference"/>
                </a:rPr>
                <a:t>COPING SKILLS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3849594"/>
              <a:ext cx="14017856" cy="155837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 dirty="0">
                  <a:solidFill>
                    <a:srgbClr val="2E414D"/>
                  </a:solidFill>
                  <a:latin typeface="Glacial Indifference"/>
                </a:rPr>
                <a:t>Everyone has unique coping skills, some adaptive and some maladaptive, that they use to deal with stress. 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6074136"/>
              <a:ext cx="14017856" cy="794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 spc="468" dirty="0">
                  <a:solidFill>
                    <a:srgbClr val="2E414D"/>
                  </a:solidFill>
                  <a:latin typeface="Glacial Indifference"/>
                </a:rPr>
                <a:t>OVERALL WELLNESS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6920000"/>
              <a:ext cx="14017856" cy="23712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800"/>
                </a:lnSpc>
              </a:pPr>
              <a:r>
                <a:rPr lang="en-US" sz="3200" spc="32" dirty="0">
                  <a:solidFill>
                    <a:srgbClr val="2E414D"/>
                  </a:solidFill>
                  <a:latin typeface="Glacial Indifference"/>
                </a:rPr>
                <a:t>Working on positive coping skills can help college students deal with the uncertainty of the pandemic and maintain their overall wellbeing.  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7181860" y="1010542"/>
            <a:ext cx="11872501" cy="961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548"/>
              </a:lnSpc>
            </a:pPr>
            <a:r>
              <a:rPr lang="en-US" sz="6000" spc="149" dirty="0">
                <a:solidFill>
                  <a:srgbClr val="2E414D"/>
                </a:solidFill>
                <a:latin typeface="Sifonn"/>
              </a:rPr>
              <a:t>Overview: COVID &amp; College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 t="458" r="17128" b="1536"/>
          <a:stretch>
            <a:fillRect/>
          </a:stretch>
        </p:blipFill>
        <p:spPr>
          <a:xfrm>
            <a:off x="9566899" y="3731431"/>
            <a:ext cx="8332984" cy="5526869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 rotWithShape="1">
          <a:blip r:embed="rId4"/>
          <a:srcRect b="26028"/>
          <a:stretch/>
        </p:blipFill>
        <p:spPr>
          <a:xfrm>
            <a:off x="7861198" y="7065073"/>
            <a:ext cx="5136684" cy="3564827"/>
          </a:xfrm>
          <a:prstGeom prst="rect">
            <a:avLst/>
          </a:prstGeom>
        </p:spPr>
      </p:pic>
      <p:grpSp>
        <p:nvGrpSpPr>
          <p:cNvPr id="4" name="Group 4"/>
          <p:cNvGrpSpPr/>
          <p:nvPr/>
        </p:nvGrpSpPr>
        <p:grpSpPr>
          <a:xfrm>
            <a:off x="609600" y="698517"/>
            <a:ext cx="9597514" cy="8175168"/>
            <a:chOff x="0" y="0"/>
            <a:chExt cx="24290717" cy="20690846"/>
          </a:xfrm>
        </p:grpSpPr>
        <p:sp>
          <p:nvSpPr>
            <p:cNvPr id="5" name="Freeform 5"/>
            <p:cNvSpPr/>
            <p:nvPr/>
          </p:nvSpPr>
          <p:spPr>
            <a:xfrm>
              <a:off x="72390" y="72390"/>
              <a:ext cx="24145936" cy="20546066"/>
            </a:xfrm>
            <a:custGeom>
              <a:avLst/>
              <a:gdLst/>
              <a:ahLst/>
              <a:cxnLst/>
              <a:rect l="l" t="t" r="r" b="b"/>
              <a:pathLst>
                <a:path w="24145936" h="20546066">
                  <a:moveTo>
                    <a:pt x="0" y="0"/>
                  </a:moveTo>
                  <a:lnTo>
                    <a:pt x="24145936" y="0"/>
                  </a:lnTo>
                  <a:lnTo>
                    <a:pt x="24145936" y="20546066"/>
                  </a:lnTo>
                  <a:lnTo>
                    <a:pt x="0" y="205460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4290717" cy="20690846"/>
            </a:xfrm>
            <a:custGeom>
              <a:avLst/>
              <a:gdLst/>
              <a:ahLst/>
              <a:cxnLst/>
              <a:rect l="l" t="t" r="r" b="b"/>
              <a:pathLst>
                <a:path w="24290717" h="20690846">
                  <a:moveTo>
                    <a:pt x="24145937" y="20546065"/>
                  </a:moveTo>
                  <a:lnTo>
                    <a:pt x="24290717" y="20546065"/>
                  </a:lnTo>
                  <a:lnTo>
                    <a:pt x="24290717" y="20690846"/>
                  </a:lnTo>
                  <a:lnTo>
                    <a:pt x="24145937" y="20690846"/>
                  </a:lnTo>
                  <a:lnTo>
                    <a:pt x="24145937" y="2054606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0546065"/>
                  </a:lnTo>
                  <a:lnTo>
                    <a:pt x="0" y="20546065"/>
                  </a:lnTo>
                  <a:lnTo>
                    <a:pt x="0" y="144780"/>
                  </a:lnTo>
                  <a:close/>
                  <a:moveTo>
                    <a:pt x="0" y="20546065"/>
                  </a:moveTo>
                  <a:lnTo>
                    <a:pt x="144780" y="20546065"/>
                  </a:lnTo>
                  <a:lnTo>
                    <a:pt x="144780" y="20690846"/>
                  </a:lnTo>
                  <a:lnTo>
                    <a:pt x="0" y="20690846"/>
                  </a:lnTo>
                  <a:lnTo>
                    <a:pt x="0" y="20546065"/>
                  </a:lnTo>
                  <a:close/>
                  <a:moveTo>
                    <a:pt x="24145937" y="144780"/>
                  </a:moveTo>
                  <a:lnTo>
                    <a:pt x="24290717" y="144780"/>
                  </a:lnTo>
                  <a:lnTo>
                    <a:pt x="24290717" y="20546065"/>
                  </a:lnTo>
                  <a:lnTo>
                    <a:pt x="24145937" y="20546065"/>
                  </a:lnTo>
                  <a:lnTo>
                    <a:pt x="24145937" y="144780"/>
                  </a:lnTo>
                  <a:close/>
                  <a:moveTo>
                    <a:pt x="144780" y="20546065"/>
                  </a:moveTo>
                  <a:lnTo>
                    <a:pt x="24145937" y="20546065"/>
                  </a:lnTo>
                  <a:lnTo>
                    <a:pt x="24145937" y="20690846"/>
                  </a:lnTo>
                  <a:lnTo>
                    <a:pt x="144780" y="20690846"/>
                  </a:lnTo>
                  <a:lnTo>
                    <a:pt x="144780" y="20546065"/>
                  </a:lnTo>
                  <a:close/>
                  <a:moveTo>
                    <a:pt x="24145937" y="0"/>
                  </a:moveTo>
                  <a:lnTo>
                    <a:pt x="24290717" y="0"/>
                  </a:lnTo>
                  <a:lnTo>
                    <a:pt x="24290717" y="144780"/>
                  </a:lnTo>
                  <a:lnTo>
                    <a:pt x="24145937" y="144780"/>
                  </a:lnTo>
                  <a:lnTo>
                    <a:pt x="2414593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4145937" y="0"/>
                  </a:lnTo>
                  <a:lnTo>
                    <a:pt x="2414593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998390" y="1085850"/>
            <a:ext cx="9982769" cy="19363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48"/>
              </a:lnSpc>
            </a:pPr>
            <a:r>
              <a:rPr lang="en-US" sz="6800" spc="149">
                <a:solidFill>
                  <a:srgbClr val="2E414D"/>
                </a:solidFill>
                <a:latin typeface="Sifonn"/>
              </a:rPr>
              <a:t>COVID Distress</a:t>
            </a:r>
          </a:p>
          <a:p>
            <a:pPr>
              <a:lnSpc>
                <a:spcPts val="7548"/>
              </a:lnSpc>
            </a:pPr>
            <a:r>
              <a:rPr lang="en-US" sz="6800" spc="149">
                <a:solidFill>
                  <a:srgbClr val="2E414D"/>
                </a:solidFill>
                <a:latin typeface="Sifonn"/>
              </a:rPr>
              <a:t>Might Look Like: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84106" y="3632642"/>
            <a:ext cx="9687911" cy="51712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34060" lvl="1" indent="-367030">
              <a:lnSpc>
                <a:spcPts val="5100"/>
              </a:lnSpc>
              <a:buFont typeface="Arial"/>
              <a:buChar char="•"/>
            </a:pPr>
            <a:r>
              <a:rPr lang="en-US" sz="3200" spc="34" dirty="0">
                <a:solidFill>
                  <a:srgbClr val="2E414D"/>
                </a:solidFill>
                <a:latin typeface="Glacial Indifference"/>
              </a:rPr>
              <a:t>Increased anxiety and uncertainty</a:t>
            </a:r>
          </a:p>
          <a:p>
            <a:pPr marL="734060" lvl="1" indent="-367030">
              <a:lnSpc>
                <a:spcPts val="5100"/>
              </a:lnSpc>
              <a:buFont typeface="Arial"/>
              <a:buChar char="•"/>
            </a:pPr>
            <a:r>
              <a:rPr lang="en-US" sz="3200" spc="34" dirty="0">
                <a:solidFill>
                  <a:srgbClr val="2E414D"/>
                </a:solidFill>
                <a:latin typeface="Glacial Indifference"/>
              </a:rPr>
              <a:t>Feelings of loneliness or sadness</a:t>
            </a:r>
          </a:p>
          <a:p>
            <a:pPr marL="734060" lvl="1" indent="-367030">
              <a:lnSpc>
                <a:spcPts val="5100"/>
              </a:lnSpc>
              <a:buFont typeface="Arial"/>
              <a:buChar char="•"/>
            </a:pPr>
            <a:r>
              <a:rPr lang="en-US" sz="3200" spc="34" dirty="0">
                <a:solidFill>
                  <a:srgbClr val="2E414D"/>
                </a:solidFill>
                <a:latin typeface="Glacial Indifference"/>
              </a:rPr>
              <a:t>Feelings of helplessness and frustration</a:t>
            </a:r>
          </a:p>
          <a:p>
            <a:pPr marL="734060" lvl="1" indent="-367030">
              <a:lnSpc>
                <a:spcPts val="5100"/>
              </a:lnSpc>
              <a:buFont typeface="Arial"/>
              <a:buChar char="•"/>
            </a:pPr>
            <a:r>
              <a:rPr lang="en-US" sz="3200" spc="34" dirty="0">
                <a:solidFill>
                  <a:srgbClr val="2E414D"/>
                </a:solidFill>
                <a:latin typeface="Glacial Indifference"/>
              </a:rPr>
              <a:t>Changes in eating or sleeping patterns</a:t>
            </a:r>
          </a:p>
          <a:p>
            <a:pPr marL="734060" lvl="1" indent="-367030">
              <a:lnSpc>
                <a:spcPts val="5100"/>
              </a:lnSpc>
              <a:buFont typeface="Arial"/>
              <a:buChar char="•"/>
            </a:pPr>
            <a:r>
              <a:rPr lang="en-US" sz="3200" spc="34" dirty="0">
                <a:solidFill>
                  <a:srgbClr val="2E414D"/>
                </a:solidFill>
                <a:latin typeface="Glacial Indifference"/>
              </a:rPr>
              <a:t>Changes in substance use</a:t>
            </a:r>
          </a:p>
          <a:p>
            <a:pPr marL="734060" lvl="1" indent="-367030">
              <a:lnSpc>
                <a:spcPts val="5100"/>
              </a:lnSpc>
              <a:buFont typeface="Arial"/>
              <a:buChar char="•"/>
            </a:pPr>
            <a:r>
              <a:rPr lang="en-US" sz="3200" spc="34" dirty="0">
                <a:solidFill>
                  <a:srgbClr val="2E414D"/>
                </a:solidFill>
                <a:latin typeface="Glacial Indifference"/>
              </a:rPr>
              <a:t>Information/update burnout</a:t>
            </a:r>
          </a:p>
          <a:p>
            <a:pPr marL="734060" lvl="1" indent="-367030">
              <a:lnSpc>
                <a:spcPts val="5100"/>
              </a:lnSpc>
              <a:buFont typeface="Arial"/>
              <a:buChar char="•"/>
            </a:pPr>
            <a:r>
              <a:rPr lang="en-US" sz="3200" spc="34" dirty="0">
                <a:solidFill>
                  <a:srgbClr val="2E414D"/>
                </a:solidFill>
                <a:latin typeface="Glacial Indifference"/>
              </a:rPr>
              <a:t>Exacerbation of existing mental health concerns</a:t>
            </a:r>
          </a:p>
          <a:p>
            <a:pPr marL="734060" lvl="1" indent="-367030">
              <a:lnSpc>
                <a:spcPts val="5100"/>
              </a:lnSpc>
              <a:buFont typeface="Arial"/>
              <a:buChar char="•"/>
            </a:pPr>
            <a:r>
              <a:rPr lang="en-US" sz="3200" b="1" spc="34" dirty="0">
                <a:solidFill>
                  <a:srgbClr val="2E414D"/>
                </a:solidFill>
                <a:latin typeface="Glacial Indifference"/>
              </a:rPr>
              <a:t>What have you noticed?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42004" y="3146229"/>
            <a:ext cx="18772008" cy="7480840"/>
            <a:chOff x="0" y="0"/>
            <a:chExt cx="44576135" cy="17764052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44431356" cy="17619271"/>
            </a:xfrm>
            <a:custGeom>
              <a:avLst/>
              <a:gdLst/>
              <a:ahLst/>
              <a:cxnLst/>
              <a:rect l="l" t="t" r="r" b="b"/>
              <a:pathLst>
                <a:path w="44431356" h="17619271">
                  <a:moveTo>
                    <a:pt x="0" y="0"/>
                  </a:moveTo>
                  <a:lnTo>
                    <a:pt x="44431356" y="0"/>
                  </a:lnTo>
                  <a:lnTo>
                    <a:pt x="44431356" y="17619271"/>
                  </a:lnTo>
                  <a:lnTo>
                    <a:pt x="0" y="176192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4576135" cy="17764052"/>
            </a:xfrm>
            <a:custGeom>
              <a:avLst/>
              <a:gdLst/>
              <a:ahLst/>
              <a:cxnLst/>
              <a:rect l="l" t="t" r="r" b="b"/>
              <a:pathLst>
                <a:path w="44576135" h="17764052">
                  <a:moveTo>
                    <a:pt x="44431356" y="17619272"/>
                  </a:moveTo>
                  <a:lnTo>
                    <a:pt x="44576135" y="17619272"/>
                  </a:lnTo>
                  <a:lnTo>
                    <a:pt x="44576135" y="17764052"/>
                  </a:lnTo>
                  <a:lnTo>
                    <a:pt x="44431356" y="17764052"/>
                  </a:lnTo>
                  <a:lnTo>
                    <a:pt x="44431356" y="17619272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7619272"/>
                  </a:lnTo>
                  <a:lnTo>
                    <a:pt x="0" y="17619272"/>
                  </a:lnTo>
                  <a:lnTo>
                    <a:pt x="0" y="144780"/>
                  </a:lnTo>
                  <a:close/>
                  <a:moveTo>
                    <a:pt x="0" y="17619272"/>
                  </a:moveTo>
                  <a:lnTo>
                    <a:pt x="144780" y="17619272"/>
                  </a:lnTo>
                  <a:lnTo>
                    <a:pt x="144780" y="17764052"/>
                  </a:lnTo>
                  <a:lnTo>
                    <a:pt x="0" y="17764052"/>
                  </a:lnTo>
                  <a:lnTo>
                    <a:pt x="0" y="17619272"/>
                  </a:lnTo>
                  <a:close/>
                  <a:moveTo>
                    <a:pt x="44431356" y="144780"/>
                  </a:moveTo>
                  <a:lnTo>
                    <a:pt x="44576135" y="144780"/>
                  </a:lnTo>
                  <a:lnTo>
                    <a:pt x="44576135" y="17619272"/>
                  </a:lnTo>
                  <a:lnTo>
                    <a:pt x="44431356" y="17619272"/>
                  </a:lnTo>
                  <a:lnTo>
                    <a:pt x="44431356" y="144780"/>
                  </a:lnTo>
                  <a:close/>
                  <a:moveTo>
                    <a:pt x="144780" y="17619272"/>
                  </a:moveTo>
                  <a:lnTo>
                    <a:pt x="44431356" y="17619272"/>
                  </a:lnTo>
                  <a:lnTo>
                    <a:pt x="44431356" y="17764052"/>
                  </a:lnTo>
                  <a:lnTo>
                    <a:pt x="144780" y="17764052"/>
                  </a:lnTo>
                  <a:lnTo>
                    <a:pt x="144780" y="17619272"/>
                  </a:lnTo>
                  <a:close/>
                  <a:moveTo>
                    <a:pt x="44431356" y="0"/>
                  </a:moveTo>
                  <a:lnTo>
                    <a:pt x="44576135" y="0"/>
                  </a:lnTo>
                  <a:lnTo>
                    <a:pt x="44576135" y="144780"/>
                  </a:lnTo>
                  <a:lnTo>
                    <a:pt x="44431356" y="144780"/>
                  </a:lnTo>
                  <a:lnTo>
                    <a:pt x="44431356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4431356" y="0"/>
                  </a:lnTo>
                  <a:lnTo>
                    <a:pt x="44431356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762000" y="1425522"/>
            <a:ext cx="15459283" cy="109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 dirty="0">
                <a:solidFill>
                  <a:srgbClr val="2E414D"/>
                </a:solidFill>
                <a:latin typeface="Sifonn"/>
              </a:rPr>
              <a:t>What is coping?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/>
          <a:srcRect t="27072" r="27006"/>
          <a:stretch/>
        </p:blipFill>
        <p:spPr>
          <a:xfrm rot="5400000">
            <a:off x="15037043" y="7302743"/>
            <a:ext cx="3749442" cy="3514472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0" y="3390900"/>
            <a:ext cx="14287500" cy="65402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367030" lvl="1">
              <a:lnSpc>
                <a:spcPts val="5100"/>
              </a:lnSpc>
            </a:pPr>
            <a:endParaRPr lang="en-US" sz="4400" spc="34" dirty="0">
              <a:solidFill>
                <a:srgbClr val="2E414D"/>
              </a:solidFill>
              <a:latin typeface="Abadi" panose="020B0604020104020204" pitchFamily="34" charset="0"/>
            </a:endParaRPr>
          </a:p>
          <a:p>
            <a:pPr marL="367030" lvl="1">
              <a:lnSpc>
                <a:spcPts val="5100"/>
              </a:lnSpc>
            </a:pPr>
            <a:r>
              <a:rPr lang="en-US" sz="4400" dirty="0"/>
              <a:t>The ways in which we respond to or manage stress/uncomfortable emotions – the ways in which we respond to life’s demands.</a:t>
            </a:r>
          </a:p>
          <a:p>
            <a:pPr marL="367030" lvl="1">
              <a:lnSpc>
                <a:spcPts val="5100"/>
              </a:lnSpc>
            </a:pPr>
            <a:endParaRPr lang="en-US" sz="4400" spc="34" dirty="0">
              <a:solidFill>
                <a:srgbClr val="2E414D"/>
              </a:solidFill>
              <a:latin typeface="Abadi" panose="020B0604020104020204" pitchFamily="34" charset="0"/>
            </a:endParaRPr>
          </a:p>
          <a:p>
            <a:pPr marL="367030" lvl="1">
              <a:lnSpc>
                <a:spcPts val="5100"/>
              </a:lnSpc>
            </a:pPr>
            <a:endParaRPr lang="en-US" sz="4400" spc="34" dirty="0">
              <a:solidFill>
                <a:srgbClr val="2E414D"/>
              </a:solidFill>
              <a:latin typeface="Abadi" panose="020B0604020104020204" pitchFamily="34" charset="0"/>
            </a:endParaRPr>
          </a:p>
          <a:p>
            <a:pPr marL="367030" lvl="1">
              <a:lnSpc>
                <a:spcPts val="5100"/>
              </a:lnSpc>
            </a:pPr>
            <a:r>
              <a:rPr lang="en-US" sz="4400" spc="34" dirty="0">
                <a:solidFill>
                  <a:srgbClr val="2E414D"/>
                </a:solidFill>
                <a:latin typeface="Abadi" panose="020B0604020104020204" pitchFamily="34" charset="0"/>
              </a:rPr>
              <a:t>Examples?</a:t>
            </a:r>
          </a:p>
          <a:p>
            <a:pPr marL="367030" lvl="1">
              <a:lnSpc>
                <a:spcPts val="5100"/>
              </a:lnSpc>
            </a:pPr>
            <a:endParaRPr lang="en-US" sz="4400" spc="34" dirty="0">
              <a:solidFill>
                <a:srgbClr val="2E414D"/>
              </a:solidFill>
              <a:latin typeface="Abadi" panose="020B0604020104020204" pitchFamily="34" charset="0"/>
            </a:endParaRPr>
          </a:p>
          <a:p>
            <a:pPr marL="367030" lvl="1">
              <a:lnSpc>
                <a:spcPts val="5100"/>
              </a:lnSpc>
            </a:pPr>
            <a:endParaRPr lang="en-US" sz="4400" spc="34" dirty="0">
              <a:solidFill>
                <a:srgbClr val="2E414D"/>
              </a:solidFill>
              <a:latin typeface="Abadi" panose="020B0604020104020204" pitchFamily="34" charset="0"/>
            </a:endParaRPr>
          </a:p>
          <a:p>
            <a:pPr marL="367030" lvl="1">
              <a:lnSpc>
                <a:spcPts val="5100"/>
              </a:lnSpc>
            </a:pPr>
            <a:r>
              <a:rPr lang="en-US" sz="4400" spc="34" dirty="0">
                <a:solidFill>
                  <a:srgbClr val="2E414D"/>
                </a:solidFill>
                <a:latin typeface="Abadi" panose="020B0604020104020204" pitchFamily="34" charset="0"/>
              </a:rPr>
              <a:t>Is coping always positive or adaptive?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741" y="-113356"/>
            <a:ext cx="9221741" cy="10575489"/>
            <a:chOff x="0" y="0"/>
            <a:chExt cx="21898007" cy="25112625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1753228" cy="24967846"/>
            </a:xfrm>
            <a:custGeom>
              <a:avLst/>
              <a:gdLst/>
              <a:ahLst/>
              <a:cxnLst/>
              <a:rect l="l" t="t" r="r" b="b"/>
              <a:pathLst>
                <a:path w="21753228" h="24967846">
                  <a:moveTo>
                    <a:pt x="0" y="0"/>
                  </a:moveTo>
                  <a:lnTo>
                    <a:pt x="21753228" y="0"/>
                  </a:lnTo>
                  <a:lnTo>
                    <a:pt x="21753228" y="24967846"/>
                  </a:lnTo>
                  <a:lnTo>
                    <a:pt x="0" y="249678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1898008" cy="25112625"/>
            </a:xfrm>
            <a:custGeom>
              <a:avLst/>
              <a:gdLst/>
              <a:ahLst/>
              <a:cxnLst/>
              <a:rect l="l" t="t" r="r" b="b"/>
              <a:pathLst>
                <a:path w="21898008" h="25112625">
                  <a:moveTo>
                    <a:pt x="21753227" y="24967845"/>
                  </a:moveTo>
                  <a:lnTo>
                    <a:pt x="21898008" y="24967845"/>
                  </a:lnTo>
                  <a:lnTo>
                    <a:pt x="21898008" y="25112625"/>
                  </a:lnTo>
                  <a:lnTo>
                    <a:pt x="21753227" y="25112625"/>
                  </a:lnTo>
                  <a:lnTo>
                    <a:pt x="21753227" y="2496784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4967845"/>
                  </a:lnTo>
                  <a:lnTo>
                    <a:pt x="0" y="24967845"/>
                  </a:lnTo>
                  <a:lnTo>
                    <a:pt x="0" y="144780"/>
                  </a:lnTo>
                  <a:close/>
                  <a:moveTo>
                    <a:pt x="0" y="24967845"/>
                  </a:moveTo>
                  <a:lnTo>
                    <a:pt x="144780" y="24967845"/>
                  </a:lnTo>
                  <a:lnTo>
                    <a:pt x="144780" y="25112625"/>
                  </a:lnTo>
                  <a:lnTo>
                    <a:pt x="0" y="25112625"/>
                  </a:lnTo>
                  <a:lnTo>
                    <a:pt x="0" y="24967845"/>
                  </a:lnTo>
                  <a:close/>
                  <a:moveTo>
                    <a:pt x="21753227" y="144780"/>
                  </a:moveTo>
                  <a:lnTo>
                    <a:pt x="21898008" y="144780"/>
                  </a:lnTo>
                  <a:lnTo>
                    <a:pt x="21898008" y="24967845"/>
                  </a:lnTo>
                  <a:lnTo>
                    <a:pt x="21753227" y="24967845"/>
                  </a:lnTo>
                  <a:lnTo>
                    <a:pt x="21753227" y="144780"/>
                  </a:lnTo>
                  <a:close/>
                  <a:moveTo>
                    <a:pt x="144780" y="24967845"/>
                  </a:moveTo>
                  <a:lnTo>
                    <a:pt x="21753227" y="24967845"/>
                  </a:lnTo>
                  <a:lnTo>
                    <a:pt x="21753227" y="25112625"/>
                  </a:lnTo>
                  <a:lnTo>
                    <a:pt x="144780" y="25112625"/>
                  </a:lnTo>
                  <a:lnTo>
                    <a:pt x="144780" y="24967845"/>
                  </a:lnTo>
                  <a:close/>
                  <a:moveTo>
                    <a:pt x="21753227" y="0"/>
                  </a:moveTo>
                  <a:lnTo>
                    <a:pt x="21898008" y="0"/>
                  </a:lnTo>
                  <a:lnTo>
                    <a:pt x="21898008" y="144780"/>
                  </a:lnTo>
                  <a:lnTo>
                    <a:pt x="21753227" y="144780"/>
                  </a:lnTo>
                  <a:lnTo>
                    <a:pt x="2175322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1753227" y="0"/>
                  </a:lnTo>
                  <a:lnTo>
                    <a:pt x="2175322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 t="46" b="46"/>
          <a:stretch>
            <a:fillRect/>
          </a:stretch>
        </p:blipFill>
        <p:spPr>
          <a:xfrm>
            <a:off x="1028700" y="1028700"/>
            <a:ext cx="6829845" cy="455038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4"/>
          <a:srcRect r="17044" b="16071"/>
          <a:stretch/>
        </p:blipFill>
        <p:spPr>
          <a:xfrm rot="-10800000">
            <a:off x="-457201" y="-571501"/>
            <a:ext cx="4261173" cy="404465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235177" y="7133826"/>
            <a:ext cx="6416891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ADAPTIVE COPING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68195" y="1628703"/>
            <a:ext cx="6416891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60"/>
              </a:lnSpc>
            </a:pPr>
            <a:r>
              <a:rPr lang="en-US" sz="3800" spc="380">
                <a:solidFill>
                  <a:srgbClr val="2E414D"/>
                </a:solidFill>
                <a:latin typeface="Glacial Indifference Bold"/>
              </a:rPr>
              <a:t>MALADAPTIVE COPING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/>
          <a:srcRect t="858" b="858"/>
          <a:stretch>
            <a:fillRect/>
          </a:stretch>
        </p:blipFill>
        <p:spPr>
          <a:xfrm>
            <a:off x="10429455" y="4781877"/>
            <a:ext cx="6829845" cy="4476423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 rotWithShape="1">
          <a:blip r:embed="rId6"/>
          <a:srcRect r="21072" b="13034"/>
          <a:stretch/>
        </p:blipFill>
        <p:spPr>
          <a:xfrm>
            <a:off x="14690958" y="6591300"/>
            <a:ext cx="4054242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8269652" y="-172583"/>
            <a:ext cx="10160044" cy="10632167"/>
            <a:chOff x="0" y="0"/>
            <a:chExt cx="24126107" cy="25247214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23981326" cy="25102433"/>
            </a:xfrm>
            <a:custGeom>
              <a:avLst/>
              <a:gdLst/>
              <a:ahLst/>
              <a:cxnLst/>
              <a:rect l="l" t="t" r="r" b="b"/>
              <a:pathLst>
                <a:path w="23981326" h="25102433">
                  <a:moveTo>
                    <a:pt x="0" y="0"/>
                  </a:moveTo>
                  <a:lnTo>
                    <a:pt x="23981326" y="0"/>
                  </a:lnTo>
                  <a:lnTo>
                    <a:pt x="23981326" y="25102433"/>
                  </a:lnTo>
                  <a:lnTo>
                    <a:pt x="0" y="25102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24126107" cy="25247214"/>
            </a:xfrm>
            <a:custGeom>
              <a:avLst/>
              <a:gdLst/>
              <a:ahLst/>
              <a:cxnLst/>
              <a:rect l="l" t="t" r="r" b="b"/>
              <a:pathLst>
                <a:path w="24126107" h="25247214">
                  <a:moveTo>
                    <a:pt x="23981327" y="25102434"/>
                  </a:moveTo>
                  <a:lnTo>
                    <a:pt x="24126107" y="25102434"/>
                  </a:lnTo>
                  <a:lnTo>
                    <a:pt x="24126107" y="25247214"/>
                  </a:lnTo>
                  <a:lnTo>
                    <a:pt x="23981327" y="25247214"/>
                  </a:lnTo>
                  <a:lnTo>
                    <a:pt x="23981327" y="251024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02434"/>
                  </a:lnTo>
                  <a:lnTo>
                    <a:pt x="0" y="25102434"/>
                  </a:lnTo>
                  <a:lnTo>
                    <a:pt x="0" y="144780"/>
                  </a:lnTo>
                  <a:close/>
                  <a:moveTo>
                    <a:pt x="0" y="25102434"/>
                  </a:moveTo>
                  <a:lnTo>
                    <a:pt x="144780" y="25102434"/>
                  </a:lnTo>
                  <a:lnTo>
                    <a:pt x="144780" y="25247214"/>
                  </a:lnTo>
                  <a:lnTo>
                    <a:pt x="0" y="25247214"/>
                  </a:lnTo>
                  <a:lnTo>
                    <a:pt x="0" y="25102434"/>
                  </a:lnTo>
                  <a:close/>
                  <a:moveTo>
                    <a:pt x="23981327" y="144780"/>
                  </a:moveTo>
                  <a:lnTo>
                    <a:pt x="24126107" y="144780"/>
                  </a:lnTo>
                  <a:lnTo>
                    <a:pt x="24126107" y="25102434"/>
                  </a:lnTo>
                  <a:lnTo>
                    <a:pt x="23981327" y="25102434"/>
                  </a:lnTo>
                  <a:lnTo>
                    <a:pt x="23981327" y="144780"/>
                  </a:lnTo>
                  <a:close/>
                  <a:moveTo>
                    <a:pt x="144780" y="25102434"/>
                  </a:moveTo>
                  <a:lnTo>
                    <a:pt x="23981327" y="25102434"/>
                  </a:lnTo>
                  <a:lnTo>
                    <a:pt x="23981327" y="25247214"/>
                  </a:lnTo>
                  <a:lnTo>
                    <a:pt x="144780" y="25247214"/>
                  </a:lnTo>
                  <a:lnTo>
                    <a:pt x="144780" y="25102434"/>
                  </a:lnTo>
                  <a:close/>
                  <a:moveTo>
                    <a:pt x="23981327" y="0"/>
                  </a:moveTo>
                  <a:lnTo>
                    <a:pt x="24126107" y="0"/>
                  </a:lnTo>
                  <a:lnTo>
                    <a:pt x="24126107" y="144780"/>
                  </a:lnTo>
                  <a:lnTo>
                    <a:pt x="23981327" y="144780"/>
                  </a:lnTo>
                  <a:lnTo>
                    <a:pt x="2398132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23981327" y="0"/>
                  </a:lnTo>
                  <a:lnTo>
                    <a:pt x="2398132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8686800" y="922503"/>
            <a:ext cx="8003879" cy="7502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500"/>
              </a:lnSpc>
            </a:pPr>
            <a:r>
              <a:rPr lang="en-US" sz="4000" i="1" spc="30" dirty="0">
                <a:solidFill>
                  <a:srgbClr val="2E414D"/>
                </a:solidFill>
                <a:latin typeface="Glacial Indifference"/>
              </a:rPr>
              <a:t>Avoidance of underlying concerns</a:t>
            </a:r>
          </a:p>
          <a:p>
            <a:pPr>
              <a:lnSpc>
                <a:spcPts val="4500"/>
              </a:lnSpc>
            </a:pPr>
            <a:endParaRPr lang="en-US" sz="4000" i="1" spc="30" dirty="0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endParaRPr lang="en-US" sz="4000" i="1" spc="30" dirty="0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endParaRPr lang="en-US" sz="4000" i="1" spc="30" dirty="0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r>
              <a:rPr lang="en-US" sz="4000" i="1" spc="30" dirty="0">
                <a:solidFill>
                  <a:srgbClr val="2E414D"/>
                </a:solidFill>
                <a:latin typeface="Glacial Indifference"/>
              </a:rPr>
              <a:t>Prolonged distress</a:t>
            </a:r>
          </a:p>
          <a:p>
            <a:pPr>
              <a:lnSpc>
                <a:spcPts val="4500"/>
              </a:lnSpc>
            </a:pPr>
            <a:endParaRPr lang="en-US" sz="4000" i="1" spc="30" dirty="0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endParaRPr lang="en-US" sz="4000" i="1" spc="30" dirty="0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endParaRPr lang="en-US" sz="4000" i="1" spc="30" dirty="0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r>
              <a:rPr lang="en-US" sz="4000" i="1" spc="30" dirty="0">
                <a:solidFill>
                  <a:srgbClr val="2E414D"/>
                </a:solidFill>
                <a:latin typeface="Glacial Indifference"/>
              </a:rPr>
              <a:t>Short-term gain, longer-term pain</a:t>
            </a:r>
          </a:p>
          <a:p>
            <a:pPr>
              <a:lnSpc>
                <a:spcPts val="4500"/>
              </a:lnSpc>
            </a:pPr>
            <a:endParaRPr lang="en-US" sz="4000" i="1" spc="30" dirty="0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endParaRPr lang="en-US" sz="4000" i="1" spc="30" dirty="0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endParaRPr lang="en-US" sz="4000" i="1" spc="30" dirty="0">
              <a:solidFill>
                <a:srgbClr val="2E414D"/>
              </a:solidFill>
              <a:latin typeface="Glacial Indifference"/>
            </a:endParaRPr>
          </a:p>
          <a:p>
            <a:pPr>
              <a:lnSpc>
                <a:spcPts val="4500"/>
              </a:lnSpc>
            </a:pPr>
            <a:r>
              <a:rPr lang="en-US" sz="4000" i="1" spc="30" dirty="0">
                <a:solidFill>
                  <a:srgbClr val="2E414D"/>
                </a:solidFill>
                <a:latin typeface="Glacial Indifference"/>
              </a:rPr>
              <a:t>Worsening of initial symptoms</a:t>
            </a:r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 rotWithShape="1">
          <a:blip r:embed="rId3"/>
          <a:srcRect r="20331" b="8033"/>
          <a:stretch/>
        </p:blipFill>
        <p:spPr>
          <a:xfrm rot="5400000">
            <a:off x="-58758" y="6520115"/>
            <a:ext cx="4092342" cy="4432027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582951" y="1941187"/>
            <a:ext cx="7240952" cy="3202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 dirty="0">
                <a:solidFill>
                  <a:srgbClr val="2E414D"/>
                </a:solidFill>
                <a:latin typeface="Sifonn"/>
              </a:rPr>
              <a:t>Consequences of Not Coping Effectively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909246" y="801028"/>
            <a:ext cx="11775203" cy="2147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325"/>
              </a:lnSpc>
            </a:pPr>
            <a:r>
              <a:rPr lang="en-US" sz="7500" spc="165">
                <a:solidFill>
                  <a:srgbClr val="2E414D"/>
                </a:solidFill>
                <a:latin typeface="Sifonn"/>
              </a:rPr>
              <a:t>Biopsychosocial Framework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-652921" y="3932863"/>
            <a:ext cx="19593841" cy="6526721"/>
            <a:chOff x="0" y="0"/>
            <a:chExt cx="46527665" cy="15498394"/>
          </a:xfrm>
        </p:grpSpPr>
        <p:sp>
          <p:nvSpPr>
            <p:cNvPr id="4" name="Freeform 4"/>
            <p:cNvSpPr/>
            <p:nvPr/>
          </p:nvSpPr>
          <p:spPr>
            <a:xfrm>
              <a:off x="72390" y="72390"/>
              <a:ext cx="46382886" cy="15353614"/>
            </a:xfrm>
            <a:custGeom>
              <a:avLst/>
              <a:gdLst/>
              <a:ahLst/>
              <a:cxnLst/>
              <a:rect l="l" t="t" r="r" b="b"/>
              <a:pathLst>
                <a:path w="46382886" h="15353614">
                  <a:moveTo>
                    <a:pt x="0" y="0"/>
                  </a:moveTo>
                  <a:lnTo>
                    <a:pt x="46382886" y="0"/>
                  </a:lnTo>
                  <a:lnTo>
                    <a:pt x="46382886" y="15353614"/>
                  </a:lnTo>
                  <a:lnTo>
                    <a:pt x="0" y="1535361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0" y="0"/>
              <a:ext cx="46527665" cy="15498395"/>
            </a:xfrm>
            <a:custGeom>
              <a:avLst/>
              <a:gdLst/>
              <a:ahLst/>
              <a:cxnLst/>
              <a:rect l="l" t="t" r="r" b="b"/>
              <a:pathLst>
                <a:path w="46527665" h="15498395">
                  <a:moveTo>
                    <a:pt x="46382887" y="15353615"/>
                  </a:moveTo>
                  <a:lnTo>
                    <a:pt x="46527665" y="15353615"/>
                  </a:lnTo>
                  <a:lnTo>
                    <a:pt x="46527665" y="15498395"/>
                  </a:lnTo>
                  <a:lnTo>
                    <a:pt x="46382887" y="15498395"/>
                  </a:lnTo>
                  <a:lnTo>
                    <a:pt x="46382887" y="15353615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15353615"/>
                  </a:lnTo>
                  <a:lnTo>
                    <a:pt x="0" y="15353615"/>
                  </a:lnTo>
                  <a:lnTo>
                    <a:pt x="0" y="144780"/>
                  </a:lnTo>
                  <a:close/>
                  <a:moveTo>
                    <a:pt x="0" y="15353615"/>
                  </a:moveTo>
                  <a:lnTo>
                    <a:pt x="144780" y="15353615"/>
                  </a:lnTo>
                  <a:lnTo>
                    <a:pt x="144780" y="15498395"/>
                  </a:lnTo>
                  <a:lnTo>
                    <a:pt x="0" y="15498395"/>
                  </a:lnTo>
                  <a:lnTo>
                    <a:pt x="0" y="15353615"/>
                  </a:lnTo>
                  <a:close/>
                  <a:moveTo>
                    <a:pt x="46382887" y="144780"/>
                  </a:moveTo>
                  <a:lnTo>
                    <a:pt x="46527665" y="144780"/>
                  </a:lnTo>
                  <a:lnTo>
                    <a:pt x="46527665" y="15353615"/>
                  </a:lnTo>
                  <a:lnTo>
                    <a:pt x="46382887" y="15353615"/>
                  </a:lnTo>
                  <a:lnTo>
                    <a:pt x="46382887" y="144780"/>
                  </a:lnTo>
                  <a:close/>
                  <a:moveTo>
                    <a:pt x="144780" y="15353615"/>
                  </a:moveTo>
                  <a:lnTo>
                    <a:pt x="46382887" y="15353615"/>
                  </a:lnTo>
                  <a:lnTo>
                    <a:pt x="46382887" y="15498395"/>
                  </a:lnTo>
                  <a:lnTo>
                    <a:pt x="144780" y="15498395"/>
                  </a:lnTo>
                  <a:lnTo>
                    <a:pt x="144780" y="15353615"/>
                  </a:lnTo>
                  <a:close/>
                  <a:moveTo>
                    <a:pt x="46382887" y="0"/>
                  </a:moveTo>
                  <a:lnTo>
                    <a:pt x="46527665" y="0"/>
                  </a:lnTo>
                  <a:lnTo>
                    <a:pt x="46527665" y="144780"/>
                  </a:lnTo>
                  <a:lnTo>
                    <a:pt x="46382887" y="144780"/>
                  </a:lnTo>
                  <a:lnTo>
                    <a:pt x="46382887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46382887" y="0"/>
                  </a:lnTo>
                  <a:lnTo>
                    <a:pt x="46382887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2700000">
            <a:off x="14775977" y="-558569"/>
            <a:ext cx="5136684" cy="4819144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909246" y="3600220"/>
            <a:ext cx="11673607" cy="6329339"/>
            <a:chOff x="0" y="-66675"/>
            <a:chExt cx="15564810" cy="8439119"/>
          </a:xfrm>
        </p:grpSpPr>
        <p:sp>
          <p:nvSpPr>
            <p:cNvPr id="8" name="TextBox 8"/>
            <p:cNvSpPr txBox="1"/>
            <p:nvPr/>
          </p:nvSpPr>
          <p:spPr>
            <a:xfrm>
              <a:off x="0" y="-66675"/>
              <a:ext cx="15564810" cy="72961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620"/>
                </a:lnSpc>
              </a:pPr>
              <a:endParaRPr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1088398"/>
              <a:ext cx="15564810" cy="728404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200"/>
                </a:lnSpc>
              </a:pPr>
              <a:r>
                <a:rPr lang="en-US" sz="4800" spc="48" dirty="0">
                  <a:solidFill>
                    <a:srgbClr val="2E414D"/>
                  </a:solidFill>
                  <a:latin typeface="Glacial Indifference"/>
                </a:rPr>
                <a:t>The biopsychosocial model considers biological, psychological, and social factors and their complex interactions in understanding health and our experiences as humans.  All of these elements influence our wellbeing. 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79922" y="7553101"/>
            <a:ext cx="1159625" cy="205740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684449" y="6115905"/>
            <a:ext cx="2399261" cy="193249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4860170" y="4404725"/>
            <a:ext cx="2399130" cy="193239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3EB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37450" y="-172583"/>
            <a:ext cx="16896587" cy="10632167"/>
            <a:chOff x="0" y="0"/>
            <a:chExt cx="40122748" cy="25247214"/>
          </a:xfrm>
        </p:grpSpPr>
        <p:sp>
          <p:nvSpPr>
            <p:cNvPr id="3" name="Freeform 3"/>
            <p:cNvSpPr/>
            <p:nvPr/>
          </p:nvSpPr>
          <p:spPr>
            <a:xfrm>
              <a:off x="72390" y="72390"/>
              <a:ext cx="39977968" cy="25102433"/>
            </a:xfrm>
            <a:custGeom>
              <a:avLst/>
              <a:gdLst/>
              <a:ahLst/>
              <a:cxnLst/>
              <a:rect l="l" t="t" r="r" b="b"/>
              <a:pathLst>
                <a:path w="39977968" h="25102433">
                  <a:moveTo>
                    <a:pt x="0" y="0"/>
                  </a:moveTo>
                  <a:lnTo>
                    <a:pt x="39977968" y="0"/>
                  </a:lnTo>
                  <a:lnTo>
                    <a:pt x="39977968" y="25102433"/>
                  </a:lnTo>
                  <a:lnTo>
                    <a:pt x="0" y="2510243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FEFF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0" y="0"/>
              <a:ext cx="40122748" cy="25247214"/>
            </a:xfrm>
            <a:custGeom>
              <a:avLst/>
              <a:gdLst/>
              <a:ahLst/>
              <a:cxnLst/>
              <a:rect l="l" t="t" r="r" b="b"/>
              <a:pathLst>
                <a:path w="40122748" h="25247214">
                  <a:moveTo>
                    <a:pt x="39977969" y="25102434"/>
                  </a:moveTo>
                  <a:lnTo>
                    <a:pt x="40122748" y="25102434"/>
                  </a:lnTo>
                  <a:lnTo>
                    <a:pt x="40122748" y="25247214"/>
                  </a:lnTo>
                  <a:lnTo>
                    <a:pt x="39977969" y="25247214"/>
                  </a:lnTo>
                  <a:lnTo>
                    <a:pt x="39977969" y="25102434"/>
                  </a:lnTo>
                  <a:close/>
                  <a:moveTo>
                    <a:pt x="0" y="144780"/>
                  </a:moveTo>
                  <a:lnTo>
                    <a:pt x="144780" y="144780"/>
                  </a:lnTo>
                  <a:lnTo>
                    <a:pt x="144780" y="25102434"/>
                  </a:lnTo>
                  <a:lnTo>
                    <a:pt x="0" y="25102434"/>
                  </a:lnTo>
                  <a:lnTo>
                    <a:pt x="0" y="144780"/>
                  </a:lnTo>
                  <a:close/>
                  <a:moveTo>
                    <a:pt x="0" y="25102434"/>
                  </a:moveTo>
                  <a:lnTo>
                    <a:pt x="144780" y="25102434"/>
                  </a:lnTo>
                  <a:lnTo>
                    <a:pt x="144780" y="25247214"/>
                  </a:lnTo>
                  <a:lnTo>
                    <a:pt x="0" y="25247214"/>
                  </a:lnTo>
                  <a:lnTo>
                    <a:pt x="0" y="25102434"/>
                  </a:lnTo>
                  <a:close/>
                  <a:moveTo>
                    <a:pt x="39977969" y="144780"/>
                  </a:moveTo>
                  <a:lnTo>
                    <a:pt x="40122748" y="144780"/>
                  </a:lnTo>
                  <a:lnTo>
                    <a:pt x="40122748" y="25102434"/>
                  </a:lnTo>
                  <a:lnTo>
                    <a:pt x="39977969" y="25102434"/>
                  </a:lnTo>
                  <a:lnTo>
                    <a:pt x="39977969" y="144780"/>
                  </a:lnTo>
                  <a:close/>
                  <a:moveTo>
                    <a:pt x="144780" y="25102434"/>
                  </a:moveTo>
                  <a:lnTo>
                    <a:pt x="39977969" y="25102434"/>
                  </a:lnTo>
                  <a:lnTo>
                    <a:pt x="39977969" y="25247214"/>
                  </a:lnTo>
                  <a:lnTo>
                    <a:pt x="144780" y="25247214"/>
                  </a:lnTo>
                  <a:lnTo>
                    <a:pt x="144780" y="25102434"/>
                  </a:lnTo>
                  <a:close/>
                  <a:moveTo>
                    <a:pt x="39977969" y="0"/>
                  </a:moveTo>
                  <a:lnTo>
                    <a:pt x="40122748" y="0"/>
                  </a:lnTo>
                  <a:lnTo>
                    <a:pt x="40122748" y="144780"/>
                  </a:lnTo>
                  <a:lnTo>
                    <a:pt x="39977969" y="144780"/>
                  </a:lnTo>
                  <a:lnTo>
                    <a:pt x="39977969" y="0"/>
                  </a:lnTo>
                  <a:close/>
                  <a:moveTo>
                    <a:pt x="0" y="0"/>
                  </a:moveTo>
                  <a:lnTo>
                    <a:pt x="144780" y="0"/>
                  </a:lnTo>
                  <a:lnTo>
                    <a:pt x="144780" y="144780"/>
                  </a:lnTo>
                  <a:lnTo>
                    <a:pt x="0" y="144780"/>
                  </a:lnTo>
                  <a:lnTo>
                    <a:pt x="0" y="0"/>
                  </a:lnTo>
                  <a:close/>
                  <a:moveTo>
                    <a:pt x="144780" y="0"/>
                  </a:moveTo>
                  <a:lnTo>
                    <a:pt x="39977969" y="0"/>
                  </a:lnTo>
                  <a:lnTo>
                    <a:pt x="39977969" y="144780"/>
                  </a:lnTo>
                  <a:lnTo>
                    <a:pt x="144780" y="14478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2E414D"/>
            </a:solidFill>
          </p:spPr>
        </p:sp>
      </p:grp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5400000">
            <a:off x="-802826" y="6423642"/>
            <a:ext cx="5136684" cy="481914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/>
          <a:srcRect l="3136" r="3136"/>
          <a:stretch>
            <a:fillRect/>
          </a:stretch>
        </p:blipFill>
        <p:spPr>
          <a:xfrm>
            <a:off x="5105400" y="839300"/>
            <a:ext cx="9835711" cy="8608399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461571" y="631985"/>
            <a:ext cx="10643136" cy="19460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524"/>
              </a:lnSpc>
            </a:pPr>
            <a:r>
              <a:rPr lang="en-US" sz="6778" spc="149">
                <a:solidFill>
                  <a:srgbClr val="2E414D"/>
                </a:solidFill>
                <a:latin typeface="Sifonn"/>
              </a:rPr>
              <a:t>Biopsychosocial Framework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461571" y="1951468"/>
            <a:ext cx="5321568" cy="4971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088"/>
              </a:lnSpc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</TotalTime>
  <Words>443</Words>
  <Application>Microsoft Office PowerPoint</Application>
  <PresentationFormat>Custom</PresentationFormat>
  <Paragraphs>104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Calibri</vt:lpstr>
      <vt:lpstr>Arial</vt:lpstr>
      <vt:lpstr>Glacial Indifference Bold</vt:lpstr>
      <vt:lpstr>Abadi</vt:lpstr>
      <vt:lpstr>Sifonn</vt:lpstr>
      <vt:lpstr>Glacial Indifference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Norwood, Amber</dc:creator>
  <cp:lastModifiedBy>Norwood, Amber</cp:lastModifiedBy>
  <cp:revision>33</cp:revision>
  <dcterms:created xsi:type="dcterms:W3CDTF">2020-09-18T16:13:41Z</dcterms:created>
  <dcterms:modified xsi:type="dcterms:W3CDTF">2020-10-02T14:01:23Z</dcterms:modified>
</cp:coreProperties>
</file>